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media/image8.jpg" ContentType="image/jpeg"/>
  <Override PartName="/ppt/media/image9.jpg" ContentType="image/jpeg"/>
  <Override PartName="/ppt/media/image10.jpg" ContentType="image/jpeg"/>
  <Override PartName="/ppt/media/image11.jpg" ContentType="image/jpe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36"/>
  </p:notesMasterIdLst>
  <p:sldIdLst>
    <p:sldId id="258" r:id="rId6"/>
    <p:sldId id="260" r:id="rId7"/>
    <p:sldId id="259" r:id="rId8"/>
    <p:sldId id="261" r:id="rId9"/>
    <p:sldId id="263" r:id="rId10"/>
    <p:sldId id="266" r:id="rId11"/>
    <p:sldId id="264" r:id="rId12"/>
    <p:sldId id="282" r:id="rId13"/>
    <p:sldId id="265" r:id="rId14"/>
    <p:sldId id="272" r:id="rId15"/>
    <p:sldId id="553" r:id="rId16"/>
    <p:sldId id="303" r:id="rId17"/>
    <p:sldId id="552" r:id="rId18"/>
    <p:sldId id="551" r:id="rId19"/>
    <p:sldId id="304" r:id="rId20"/>
    <p:sldId id="550" r:id="rId21"/>
    <p:sldId id="554" r:id="rId22"/>
    <p:sldId id="270" r:id="rId23"/>
    <p:sldId id="302" r:id="rId24"/>
    <p:sldId id="276" r:id="rId25"/>
    <p:sldId id="291" r:id="rId26"/>
    <p:sldId id="292" r:id="rId27"/>
    <p:sldId id="293" r:id="rId28"/>
    <p:sldId id="294" r:id="rId29"/>
    <p:sldId id="295" r:id="rId30"/>
    <p:sldId id="296" r:id="rId31"/>
    <p:sldId id="262" r:id="rId32"/>
    <p:sldId id="297" r:id="rId33"/>
    <p:sldId id="298" r:id="rId34"/>
    <p:sldId id="29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AEE0E5-6532-452D-8EFE-D5BEE29029E6}" v="38" dt="2022-09-20T07:10:46.211"/>
    <p1510:client id="{AD372AFB-5BBE-4DC6-8632-92F110446609}" v="12" dt="2022-09-19T15:16:28.3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30" autoAdjust="0"/>
    <p:restoredTop sz="94660"/>
  </p:normalViewPr>
  <p:slideViewPr>
    <p:cSldViewPr snapToGrid="0">
      <p:cViewPr varScale="1">
        <p:scale>
          <a:sx n="64" d="100"/>
          <a:sy n="64" d="100"/>
        </p:scale>
        <p:origin x="85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slide" Target="slides/slide29.xml"/><Relationship Id="rId42"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NGS, CATHERINE A NF-02 USAF USAFE 86 FSS/FSR" userId="de749a38-833d-432d-aac1-58972b45bf31" providerId="ADAL" clId="{96AEE0E5-6532-452D-8EFE-D5BEE29029E6}"/>
    <pc:docChg chg="custSel modSld">
      <pc:chgData name="JENNINGS, CATHERINE A NF-02 USAF USAFE 86 FSS/FSR" userId="de749a38-833d-432d-aac1-58972b45bf31" providerId="ADAL" clId="{96AEE0E5-6532-452D-8EFE-D5BEE29029E6}" dt="2022-09-20T07:11:56.949" v="111" actId="20577"/>
      <pc:docMkLst>
        <pc:docMk/>
      </pc:docMkLst>
      <pc:sldChg chg="modSp">
        <pc:chgData name="JENNINGS, CATHERINE A NF-02 USAF USAFE 86 FSS/FSR" userId="de749a38-833d-432d-aac1-58972b45bf31" providerId="ADAL" clId="{96AEE0E5-6532-452D-8EFE-D5BEE29029E6}" dt="2022-09-20T07:10:46.211" v="37" actId="20577"/>
        <pc:sldMkLst>
          <pc:docMk/>
          <pc:sldMk cId="2696253060" sldId="258"/>
        </pc:sldMkLst>
        <pc:spChg chg="mod">
          <ac:chgData name="JENNINGS, CATHERINE A NF-02 USAF USAFE 86 FSS/FSR" userId="de749a38-833d-432d-aac1-58972b45bf31" providerId="ADAL" clId="{96AEE0E5-6532-452D-8EFE-D5BEE29029E6}" dt="2022-09-20T07:10:46.211" v="37" actId="20577"/>
          <ac:spMkLst>
            <pc:docMk/>
            <pc:sldMk cId="2696253060" sldId="258"/>
            <ac:spMk id="9" creationId="{00000000-0000-0000-0000-000000000000}"/>
          </ac:spMkLst>
        </pc:spChg>
      </pc:sldChg>
      <pc:sldChg chg="modSp mod">
        <pc:chgData name="JENNINGS, CATHERINE A NF-02 USAF USAFE 86 FSS/FSR" userId="de749a38-833d-432d-aac1-58972b45bf31" providerId="ADAL" clId="{96AEE0E5-6532-452D-8EFE-D5BEE29029E6}" dt="2022-09-20T07:11:56.949" v="111" actId="20577"/>
        <pc:sldMkLst>
          <pc:docMk/>
          <pc:sldMk cId="637612989" sldId="259"/>
        </pc:sldMkLst>
        <pc:spChg chg="mod">
          <ac:chgData name="JENNINGS, CATHERINE A NF-02 USAF USAFE 86 FSS/FSR" userId="de749a38-833d-432d-aac1-58972b45bf31" providerId="ADAL" clId="{96AEE0E5-6532-452D-8EFE-D5BEE29029E6}" dt="2022-09-20T07:11:56.949" v="111" actId="20577"/>
          <ac:spMkLst>
            <pc:docMk/>
            <pc:sldMk cId="637612989" sldId="259"/>
            <ac:spMk id="2" creationId="{00000000-0000-0000-0000-000000000000}"/>
          </ac:spMkLst>
        </pc:spChg>
        <pc:spChg chg="mod">
          <ac:chgData name="JENNINGS, CATHERINE A NF-02 USAF USAFE 86 FSS/FSR" userId="de749a38-833d-432d-aac1-58972b45bf31" providerId="ADAL" clId="{96AEE0E5-6532-452D-8EFE-D5BEE29029E6}" dt="2022-09-20T07:11:37.346" v="101" actId="20577"/>
          <ac:spMkLst>
            <pc:docMk/>
            <pc:sldMk cId="637612989" sldId="259"/>
            <ac:spMk id="4" creationId="{00000000-0000-0000-0000-000000000000}"/>
          </ac:spMkLst>
        </pc:spChg>
      </pc:sldChg>
      <pc:sldChg chg="modSp mod">
        <pc:chgData name="JENNINGS, CATHERINE A NF-02 USAF USAFE 86 FSS/FSR" userId="de749a38-833d-432d-aac1-58972b45bf31" providerId="ADAL" clId="{96AEE0E5-6532-452D-8EFE-D5BEE29029E6}" dt="2022-09-20T07:10:59.429" v="38" actId="1076"/>
        <pc:sldMkLst>
          <pc:docMk/>
          <pc:sldMk cId="1757256280" sldId="266"/>
        </pc:sldMkLst>
        <pc:spChg chg="mod">
          <ac:chgData name="JENNINGS, CATHERINE A NF-02 USAF USAFE 86 FSS/FSR" userId="de749a38-833d-432d-aac1-58972b45bf31" providerId="ADAL" clId="{96AEE0E5-6532-452D-8EFE-D5BEE29029E6}" dt="2022-09-20T07:10:59.429" v="38" actId="1076"/>
          <ac:spMkLst>
            <pc:docMk/>
            <pc:sldMk cId="1757256280" sldId="266"/>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990C14-EB8D-4F26-841C-12E8DEEEFA73}"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en-US"/>
        </a:p>
      </dgm:t>
    </dgm:pt>
    <dgm:pt modelId="{C4AB54F9-5342-4305-9013-A11E94971DEF}">
      <dgm:prSet phldrT="[Text]"/>
      <dgm:spPr>
        <a:xfrm>
          <a:off x="0" y="1346"/>
          <a:ext cx="2281321" cy="647553"/>
        </a:xfrm>
        <a:solidFill>
          <a:srgbClr val="241EA2"/>
        </a:solidFill>
      </dgm:spPr>
      <dgm:t>
        <a:bodyPr/>
        <a:lstStyle/>
        <a:p>
          <a:r>
            <a:rPr lang="en-US" dirty="0"/>
            <a:t>GOAL 1:</a:t>
          </a:r>
          <a:br>
            <a:rPr lang="en-US" dirty="0"/>
          </a:br>
          <a:r>
            <a:rPr lang="en-US" dirty="0"/>
            <a:t>Support Squadron Commanders</a:t>
          </a:r>
        </a:p>
      </dgm:t>
    </dgm:pt>
    <dgm:pt modelId="{0B9F76F1-C637-47A8-B669-395DEE53564B}" type="parTrans" cxnId="{60E7D127-5247-4C75-AD21-4BC1D6B47A1E}">
      <dgm:prSet/>
      <dgm:spPr/>
      <dgm:t>
        <a:bodyPr/>
        <a:lstStyle/>
        <a:p>
          <a:endParaRPr lang="en-US"/>
        </a:p>
      </dgm:t>
    </dgm:pt>
    <dgm:pt modelId="{921A3799-1FCF-4E06-9211-77F59C4F3B4A}" type="sibTrans" cxnId="{60E7D127-5247-4C75-AD21-4BC1D6B47A1E}">
      <dgm:prSet/>
      <dgm:spPr/>
      <dgm:t>
        <a:bodyPr/>
        <a:lstStyle/>
        <a:p>
          <a:endParaRPr lang="en-US"/>
        </a:p>
      </dgm:t>
    </dgm:pt>
    <dgm:pt modelId="{FCE1019F-D3F4-49E3-8413-552E60632AC3}">
      <dgm:prSet phldrT="[Text]"/>
      <dgm:spPr>
        <a:xfrm rot="5400000">
          <a:off x="4050142" y="-1685783"/>
          <a:ext cx="518042" cy="4055683"/>
        </a:xfrm>
      </dgm:spPr>
      <dgm:t>
        <a:bodyPr/>
        <a:lstStyle/>
        <a:p>
          <a:r>
            <a:rPr lang="en-US"/>
            <a:t> Provide Squadron Commanders the opportunity to select from a menu of innovative program options</a:t>
          </a:r>
        </a:p>
      </dgm:t>
    </dgm:pt>
    <dgm:pt modelId="{52296152-D0C1-468F-A96D-4B9FF94AF84A}" type="parTrans" cxnId="{EC2DAF5F-9BD7-40C8-BF59-FB9339A4E737}">
      <dgm:prSet/>
      <dgm:spPr/>
      <dgm:t>
        <a:bodyPr/>
        <a:lstStyle/>
        <a:p>
          <a:endParaRPr lang="en-US"/>
        </a:p>
      </dgm:t>
    </dgm:pt>
    <dgm:pt modelId="{B0EB5323-89EA-45DD-990C-063DE2D49318}" type="sibTrans" cxnId="{EC2DAF5F-9BD7-40C8-BF59-FB9339A4E737}">
      <dgm:prSet/>
      <dgm:spPr/>
      <dgm:t>
        <a:bodyPr/>
        <a:lstStyle/>
        <a:p>
          <a:endParaRPr lang="en-US"/>
        </a:p>
      </dgm:t>
    </dgm:pt>
    <dgm:pt modelId="{049613E1-BFC2-4C7F-B806-E97DB0EEA025}">
      <dgm:prSet phldrT="[Text]"/>
      <dgm:spPr>
        <a:xfrm>
          <a:off x="0" y="681277"/>
          <a:ext cx="2281321" cy="647553"/>
        </a:xfrm>
        <a:solidFill>
          <a:srgbClr val="241EA2"/>
        </a:solidFill>
      </dgm:spPr>
      <dgm:t>
        <a:bodyPr/>
        <a:lstStyle/>
        <a:p>
          <a:r>
            <a:rPr lang="en-US" dirty="0"/>
            <a:t>GOAL 2:</a:t>
          </a:r>
          <a:br>
            <a:rPr lang="en-US" dirty="0"/>
          </a:br>
          <a:r>
            <a:rPr lang="en-US" dirty="0"/>
            <a:t>Maximize use of FSS facilities</a:t>
          </a:r>
        </a:p>
      </dgm:t>
    </dgm:pt>
    <dgm:pt modelId="{A8186040-9169-454E-8572-8B277812AF3A}" type="parTrans" cxnId="{49717831-BA7B-4BEB-899D-677764846197}">
      <dgm:prSet/>
      <dgm:spPr/>
      <dgm:t>
        <a:bodyPr/>
        <a:lstStyle/>
        <a:p>
          <a:endParaRPr lang="en-US"/>
        </a:p>
      </dgm:t>
    </dgm:pt>
    <dgm:pt modelId="{53FC4EFD-6737-4CD9-88A3-F50A43C0A72B}" type="sibTrans" cxnId="{49717831-BA7B-4BEB-899D-677764846197}">
      <dgm:prSet/>
      <dgm:spPr/>
      <dgm:t>
        <a:bodyPr/>
        <a:lstStyle/>
        <a:p>
          <a:endParaRPr lang="en-US"/>
        </a:p>
      </dgm:t>
    </dgm:pt>
    <dgm:pt modelId="{316A3E68-8314-40DB-9A71-EAF8CBAE64C2}">
      <dgm:prSet phldrT="[Text]"/>
      <dgm:spPr>
        <a:xfrm>
          <a:off x="0" y="1361207"/>
          <a:ext cx="2281321" cy="647553"/>
        </a:xfrm>
        <a:solidFill>
          <a:srgbClr val="241EA2"/>
        </a:solidFill>
      </dgm:spPr>
      <dgm:t>
        <a:bodyPr/>
        <a:lstStyle/>
        <a:p>
          <a:r>
            <a:rPr lang="en-US"/>
            <a:t>GOAL 3:</a:t>
          </a:r>
          <a:br>
            <a:rPr lang="en-US"/>
          </a:br>
          <a:r>
            <a:rPr lang="en-US"/>
            <a:t>Measure Impact</a:t>
          </a:r>
        </a:p>
      </dgm:t>
    </dgm:pt>
    <dgm:pt modelId="{D66D97F0-9724-46B7-9E08-91007C86A0BA}" type="parTrans" cxnId="{4F6FD639-35C1-4233-B055-42A384F82520}">
      <dgm:prSet/>
      <dgm:spPr/>
      <dgm:t>
        <a:bodyPr/>
        <a:lstStyle/>
        <a:p>
          <a:endParaRPr lang="en-US"/>
        </a:p>
      </dgm:t>
    </dgm:pt>
    <dgm:pt modelId="{F31B6B3A-0883-4BED-A43E-871C2015ADC8}" type="sibTrans" cxnId="{4F6FD639-35C1-4233-B055-42A384F82520}">
      <dgm:prSet/>
      <dgm:spPr/>
      <dgm:t>
        <a:bodyPr/>
        <a:lstStyle/>
        <a:p>
          <a:endParaRPr lang="en-US"/>
        </a:p>
      </dgm:t>
    </dgm:pt>
    <dgm:pt modelId="{722782FF-6D80-434A-9AAB-4F4C86B06591}">
      <dgm:prSet/>
      <dgm:spPr/>
      <dgm:t>
        <a:bodyPr/>
        <a:lstStyle/>
        <a:p>
          <a:r>
            <a:rPr lang="en-US" dirty="0"/>
            <a:t>Provide a variety of formal and informal opportunities for socializing, unit cohesion and </a:t>
          </a:r>
          <a:r>
            <a:rPr lang="en-US" dirty="0">
              <a:solidFill>
                <a:srgbClr val="FF0000"/>
              </a:solidFill>
            </a:rPr>
            <a:t>Esprit</a:t>
          </a:r>
          <a:r>
            <a:rPr lang="en-US" dirty="0"/>
            <a:t> de corps</a:t>
          </a:r>
        </a:p>
      </dgm:t>
    </dgm:pt>
    <dgm:pt modelId="{CD4D681B-FB89-40DB-9AF3-F035603D92D8}" type="parTrans" cxnId="{9AF944AF-B21E-4DCC-AAEA-BF2D85E228E2}">
      <dgm:prSet/>
      <dgm:spPr/>
      <dgm:t>
        <a:bodyPr/>
        <a:lstStyle/>
        <a:p>
          <a:endParaRPr lang="en-US"/>
        </a:p>
      </dgm:t>
    </dgm:pt>
    <dgm:pt modelId="{18ACF405-3775-480D-BE31-260122550F0E}" type="sibTrans" cxnId="{9AF944AF-B21E-4DCC-AAEA-BF2D85E228E2}">
      <dgm:prSet/>
      <dgm:spPr/>
      <dgm:t>
        <a:bodyPr/>
        <a:lstStyle/>
        <a:p>
          <a:endParaRPr lang="en-US"/>
        </a:p>
      </dgm:t>
    </dgm:pt>
    <dgm:pt modelId="{80A2F827-ED4B-4BE3-BB1C-2D7D482A0C99}">
      <dgm:prSet/>
      <dgm:spPr/>
      <dgm:t>
        <a:bodyPr/>
        <a:lstStyle/>
        <a:p>
          <a:r>
            <a:rPr lang="en-US"/>
            <a:t>Follow up with units to ensure commanders' needs are being met and that required effects materialize or improve as a result of the unit cohesion activities</a:t>
          </a:r>
        </a:p>
      </dgm:t>
    </dgm:pt>
    <dgm:pt modelId="{5B575B9E-0895-4EB4-8468-E8C54DB0F13F}" type="parTrans" cxnId="{02C5F990-7726-4FA0-8E79-0D0C91A9953F}">
      <dgm:prSet/>
      <dgm:spPr/>
      <dgm:t>
        <a:bodyPr/>
        <a:lstStyle/>
        <a:p>
          <a:endParaRPr lang="en-US"/>
        </a:p>
      </dgm:t>
    </dgm:pt>
    <dgm:pt modelId="{49B7EBD1-2A48-4A68-AB87-101AB637C775}" type="sibTrans" cxnId="{02C5F990-7726-4FA0-8E79-0D0C91A9953F}">
      <dgm:prSet/>
      <dgm:spPr/>
      <dgm:t>
        <a:bodyPr/>
        <a:lstStyle/>
        <a:p>
          <a:endParaRPr lang="en-US"/>
        </a:p>
      </dgm:t>
    </dgm:pt>
    <dgm:pt modelId="{639A8FB4-566D-4E81-A19C-42E46E0447DF}">
      <dgm:prSet phldrT="[Text]"/>
      <dgm:spPr>
        <a:xfrm>
          <a:off x="0" y="1361207"/>
          <a:ext cx="2281321" cy="647553"/>
        </a:xfrm>
        <a:solidFill>
          <a:srgbClr val="241EA2"/>
        </a:solidFill>
      </dgm:spPr>
      <dgm:t>
        <a:bodyPr/>
        <a:lstStyle/>
        <a:p>
          <a:r>
            <a:rPr lang="en-US" dirty="0"/>
            <a:t>GOAL 4:</a:t>
          </a:r>
          <a:br>
            <a:rPr lang="en-US" dirty="0"/>
          </a:br>
          <a:r>
            <a:rPr lang="en-US" dirty="0"/>
            <a:t>Provide maximum flexibility to squadron leaders</a:t>
          </a:r>
        </a:p>
      </dgm:t>
    </dgm:pt>
    <dgm:pt modelId="{EC2BA68E-4926-4696-B5A3-0C1D37EF4610}" type="parTrans" cxnId="{980457EB-52F4-4330-AF2A-5F108E393CAB}">
      <dgm:prSet/>
      <dgm:spPr/>
      <dgm:t>
        <a:bodyPr/>
        <a:lstStyle/>
        <a:p>
          <a:endParaRPr lang="en-US"/>
        </a:p>
      </dgm:t>
    </dgm:pt>
    <dgm:pt modelId="{1CB5551E-D457-4EC9-97D8-FCCFF111172A}" type="sibTrans" cxnId="{980457EB-52F4-4330-AF2A-5F108E393CAB}">
      <dgm:prSet/>
      <dgm:spPr/>
      <dgm:t>
        <a:bodyPr/>
        <a:lstStyle/>
        <a:p>
          <a:endParaRPr lang="en-US"/>
        </a:p>
      </dgm:t>
    </dgm:pt>
    <dgm:pt modelId="{2F235497-C40F-42AF-BA7F-C191F1005BF3}">
      <dgm:prSet/>
      <dgm:spPr/>
      <dgm:t>
        <a:bodyPr/>
        <a:lstStyle/>
        <a:p>
          <a:r>
            <a:rPr lang="en-US" dirty="0"/>
            <a:t>The Unite Initiative guidance sufficiently allows squadron leaders the ability to plan quality events while maintaining funding </a:t>
          </a:r>
          <a:r>
            <a:rPr lang="en-US" dirty="0">
              <a:solidFill>
                <a:srgbClr val="FF0000"/>
              </a:solidFill>
            </a:rPr>
            <a:t>integrity</a:t>
          </a:r>
        </a:p>
      </dgm:t>
    </dgm:pt>
    <dgm:pt modelId="{A6118F4E-05E9-4D15-8613-57255AA6A3C7}" type="parTrans" cxnId="{B81D9143-CC91-4FC1-8414-B0E9A22190F2}">
      <dgm:prSet/>
      <dgm:spPr/>
      <dgm:t>
        <a:bodyPr/>
        <a:lstStyle/>
        <a:p>
          <a:endParaRPr lang="en-US"/>
        </a:p>
      </dgm:t>
    </dgm:pt>
    <dgm:pt modelId="{B13C5D42-42EA-4027-BD0E-CFDB43FF4DFA}" type="sibTrans" cxnId="{B81D9143-CC91-4FC1-8414-B0E9A22190F2}">
      <dgm:prSet/>
      <dgm:spPr/>
      <dgm:t>
        <a:bodyPr/>
        <a:lstStyle/>
        <a:p>
          <a:endParaRPr lang="en-US"/>
        </a:p>
      </dgm:t>
    </dgm:pt>
    <dgm:pt modelId="{DC8D012A-0F6F-4F01-92BD-9A3D936888D0}" type="pres">
      <dgm:prSet presAssocID="{AA990C14-EB8D-4F26-841C-12E8DEEEFA73}" presName="Name0" presStyleCnt="0">
        <dgm:presLayoutVars>
          <dgm:dir/>
          <dgm:animLvl val="lvl"/>
          <dgm:resizeHandles val="exact"/>
        </dgm:presLayoutVars>
      </dgm:prSet>
      <dgm:spPr/>
    </dgm:pt>
    <dgm:pt modelId="{44D843DF-4F9A-4E89-AD6E-F18AF6D1AE4D}" type="pres">
      <dgm:prSet presAssocID="{C4AB54F9-5342-4305-9013-A11E94971DEF}" presName="linNode" presStyleCnt="0"/>
      <dgm:spPr/>
    </dgm:pt>
    <dgm:pt modelId="{5555B3C6-9A32-4BA5-BF56-E3AE2F03E7D0}" type="pres">
      <dgm:prSet presAssocID="{C4AB54F9-5342-4305-9013-A11E94971DEF}" presName="parentText" presStyleLbl="node1" presStyleIdx="0" presStyleCnt="4">
        <dgm:presLayoutVars>
          <dgm:chMax val="1"/>
          <dgm:bulletEnabled val="1"/>
        </dgm:presLayoutVars>
      </dgm:prSet>
      <dgm:spPr/>
    </dgm:pt>
    <dgm:pt modelId="{F8FB96DF-09F5-4752-B056-F50F2BB49F3E}" type="pres">
      <dgm:prSet presAssocID="{C4AB54F9-5342-4305-9013-A11E94971DEF}" presName="descendantText" presStyleLbl="alignAccFollowNode1" presStyleIdx="0" presStyleCnt="4">
        <dgm:presLayoutVars>
          <dgm:bulletEnabled val="1"/>
        </dgm:presLayoutVars>
      </dgm:prSet>
      <dgm:spPr/>
    </dgm:pt>
    <dgm:pt modelId="{F769630E-891E-4F6C-8EC1-AAA9E51F7835}" type="pres">
      <dgm:prSet presAssocID="{921A3799-1FCF-4E06-9211-77F59C4F3B4A}" presName="sp" presStyleCnt="0"/>
      <dgm:spPr/>
    </dgm:pt>
    <dgm:pt modelId="{60F518CA-77A4-4255-8A01-89D8DC4CF991}" type="pres">
      <dgm:prSet presAssocID="{049613E1-BFC2-4C7F-B806-E97DB0EEA025}" presName="linNode" presStyleCnt="0"/>
      <dgm:spPr/>
    </dgm:pt>
    <dgm:pt modelId="{B68FB4DD-115D-4491-BD24-1FC330EDAC4D}" type="pres">
      <dgm:prSet presAssocID="{049613E1-BFC2-4C7F-B806-E97DB0EEA025}" presName="parentText" presStyleLbl="node1" presStyleIdx="1" presStyleCnt="4">
        <dgm:presLayoutVars>
          <dgm:chMax val="1"/>
          <dgm:bulletEnabled val="1"/>
        </dgm:presLayoutVars>
      </dgm:prSet>
      <dgm:spPr/>
    </dgm:pt>
    <dgm:pt modelId="{B5E6E2C1-4824-48EC-A7E2-2A25E5067408}" type="pres">
      <dgm:prSet presAssocID="{049613E1-BFC2-4C7F-B806-E97DB0EEA025}" presName="descendantText" presStyleLbl="alignAccFollowNode1" presStyleIdx="1" presStyleCnt="4">
        <dgm:presLayoutVars>
          <dgm:bulletEnabled val="1"/>
        </dgm:presLayoutVars>
      </dgm:prSet>
      <dgm:spPr/>
    </dgm:pt>
    <dgm:pt modelId="{46AAF5BE-283A-4950-B9D3-E9F40D8BF1CA}" type="pres">
      <dgm:prSet presAssocID="{53FC4EFD-6737-4CD9-88A3-F50A43C0A72B}" presName="sp" presStyleCnt="0"/>
      <dgm:spPr/>
    </dgm:pt>
    <dgm:pt modelId="{39B1ED3E-186E-4AF6-991E-F39A45FC6B59}" type="pres">
      <dgm:prSet presAssocID="{316A3E68-8314-40DB-9A71-EAF8CBAE64C2}" presName="linNode" presStyleCnt="0"/>
      <dgm:spPr/>
    </dgm:pt>
    <dgm:pt modelId="{603C6751-8C33-4C11-BC18-FA17F649ADC1}" type="pres">
      <dgm:prSet presAssocID="{316A3E68-8314-40DB-9A71-EAF8CBAE64C2}" presName="parentText" presStyleLbl="node1" presStyleIdx="2" presStyleCnt="4">
        <dgm:presLayoutVars>
          <dgm:chMax val="1"/>
          <dgm:bulletEnabled val="1"/>
        </dgm:presLayoutVars>
      </dgm:prSet>
      <dgm:spPr/>
    </dgm:pt>
    <dgm:pt modelId="{C295D9E9-B196-4E52-94F1-496586B60930}" type="pres">
      <dgm:prSet presAssocID="{316A3E68-8314-40DB-9A71-EAF8CBAE64C2}" presName="descendantText" presStyleLbl="alignAccFollowNode1" presStyleIdx="2" presStyleCnt="4">
        <dgm:presLayoutVars>
          <dgm:bulletEnabled val="1"/>
        </dgm:presLayoutVars>
      </dgm:prSet>
      <dgm:spPr/>
    </dgm:pt>
    <dgm:pt modelId="{F7BE8FC6-33F0-44D3-9EB2-889BD55870BC}" type="pres">
      <dgm:prSet presAssocID="{F31B6B3A-0883-4BED-A43E-871C2015ADC8}" presName="sp" presStyleCnt="0"/>
      <dgm:spPr/>
    </dgm:pt>
    <dgm:pt modelId="{05C590A9-9D29-4600-BCCB-9C04D4F8FB23}" type="pres">
      <dgm:prSet presAssocID="{639A8FB4-566D-4E81-A19C-42E46E0447DF}" presName="linNode" presStyleCnt="0"/>
      <dgm:spPr/>
    </dgm:pt>
    <dgm:pt modelId="{3C1CCCBB-E39C-4417-9778-334B85A2D134}" type="pres">
      <dgm:prSet presAssocID="{639A8FB4-566D-4E81-A19C-42E46E0447DF}" presName="parentText" presStyleLbl="node1" presStyleIdx="3" presStyleCnt="4">
        <dgm:presLayoutVars>
          <dgm:chMax val="1"/>
          <dgm:bulletEnabled val="1"/>
        </dgm:presLayoutVars>
      </dgm:prSet>
      <dgm:spPr/>
    </dgm:pt>
    <dgm:pt modelId="{0EC7F8B7-B605-4000-B6D8-CBCC5B64ACE2}" type="pres">
      <dgm:prSet presAssocID="{639A8FB4-566D-4E81-A19C-42E46E0447DF}" presName="descendantText" presStyleLbl="alignAccFollowNode1" presStyleIdx="3" presStyleCnt="4">
        <dgm:presLayoutVars>
          <dgm:bulletEnabled val="1"/>
        </dgm:presLayoutVars>
      </dgm:prSet>
      <dgm:spPr/>
    </dgm:pt>
  </dgm:ptLst>
  <dgm:cxnLst>
    <dgm:cxn modelId="{80CF1F04-B96C-4B7C-8DD9-C677E3C37C48}" type="presOf" srcId="{316A3E68-8314-40DB-9A71-EAF8CBAE64C2}" destId="{603C6751-8C33-4C11-BC18-FA17F649ADC1}" srcOrd="0" destOrd="0" presId="urn:microsoft.com/office/officeart/2005/8/layout/vList5"/>
    <dgm:cxn modelId="{60E7D127-5247-4C75-AD21-4BC1D6B47A1E}" srcId="{AA990C14-EB8D-4F26-841C-12E8DEEEFA73}" destId="{C4AB54F9-5342-4305-9013-A11E94971DEF}" srcOrd="0" destOrd="0" parTransId="{0B9F76F1-C637-47A8-B669-395DEE53564B}" sibTransId="{921A3799-1FCF-4E06-9211-77F59C4F3B4A}"/>
    <dgm:cxn modelId="{49717831-BA7B-4BEB-899D-677764846197}" srcId="{AA990C14-EB8D-4F26-841C-12E8DEEEFA73}" destId="{049613E1-BFC2-4C7F-B806-E97DB0EEA025}" srcOrd="1" destOrd="0" parTransId="{A8186040-9169-454E-8572-8B277812AF3A}" sibTransId="{53FC4EFD-6737-4CD9-88A3-F50A43C0A72B}"/>
    <dgm:cxn modelId="{4F6FD639-35C1-4233-B055-42A384F82520}" srcId="{AA990C14-EB8D-4F26-841C-12E8DEEEFA73}" destId="{316A3E68-8314-40DB-9A71-EAF8CBAE64C2}" srcOrd="2" destOrd="0" parTransId="{D66D97F0-9724-46B7-9E08-91007C86A0BA}" sibTransId="{F31B6B3A-0883-4BED-A43E-871C2015ADC8}"/>
    <dgm:cxn modelId="{A254DC40-A9BC-4BE3-9CDA-A7F39A381D8D}" type="presOf" srcId="{049613E1-BFC2-4C7F-B806-E97DB0EEA025}" destId="{B68FB4DD-115D-4491-BD24-1FC330EDAC4D}" srcOrd="0" destOrd="0" presId="urn:microsoft.com/office/officeart/2005/8/layout/vList5"/>
    <dgm:cxn modelId="{EC2DAF5F-9BD7-40C8-BF59-FB9339A4E737}" srcId="{C4AB54F9-5342-4305-9013-A11E94971DEF}" destId="{FCE1019F-D3F4-49E3-8413-552E60632AC3}" srcOrd="0" destOrd="0" parTransId="{52296152-D0C1-468F-A96D-4B9FF94AF84A}" sibTransId="{B0EB5323-89EA-45DD-990C-063DE2D49318}"/>
    <dgm:cxn modelId="{A2205A63-77AB-454C-991E-068E586E1CCE}" type="presOf" srcId="{722782FF-6D80-434A-9AAB-4F4C86B06591}" destId="{B5E6E2C1-4824-48EC-A7E2-2A25E5067408}" srcOrd="0" destOrd="0" presId="urn:microsoft.com/office/officeart/2005/8/layout/vList5"/>
    <dgm:cxn modelId="{B81D9143-CC91-4FC1-8414-B0E9A22190F2}" srcId="{639A8FB4-566D-4E81-A19C-42E46E0447DF}" destId="{2F235497-C40F-42AF-BA7F-C191F1005BF3}" srcOrd="0" destOrd="0" parTransId="{A6118F4E-05E9-4D15-8613-57255AA6A3C7}" sibTransId="{B13C5D42-42EA-4027-BD0E-CFDB43FF4DFA}"/>
    <dgm:cxn modelId="{A020F36A-56DD-4F0E-9DAF-056CEA974C1E}" type="presOf" srcId="{AA990C14-EB8D-4F26-841C-12E8DEEEFA73}" destId="{DC8D012A-0F6F-4F01-92BD-9A3D936888D0}" srcOrd="0" destOrd="0" presId="urn:microsoft.com/office/officeart/2005/8/layout/vList5"/>
    <dgm:cxn modelId="{F3246783-F1E3-43C2-AB4E-07B98875EAB0}" type="presOf" srcId="{639A8FB4-566D-4E81-A19C-42E46E0447DF}" destId="{3C1CCCBB-E39C-4417-9778-334B85A2D134}" srcOrd="0" destOrd="0" presId="urn:microsoft.com/office/officeart/2005/8/layout/vList5"/>
    <dgm:cxn modelId="{9CB9A588-055B-479C-A98D-FF6D2B7D57CB}" type="presOf" srcId="{80A2F827-ED4B-4BE3-BB1C-2D7D482A0C99}" destId="{C295D9E9-B196-4E52-94F1-496586B60930}" srcOrd="0" destOrd="0" presId="urn:microsoft.com/office/officeart/2005/8/layout/vList5"/>
    <dgm:cxn modelId="{02C5F990-7726-4FA0-8E79-0D0C91A9953F}" srcId="{316A3E68-8314-40DB-9A71-EAF8CBAE64C2}" destId="{80A2F827-ED4B-4BE3-BB1C-2D7D482A0C99}" srcOrd="0" destOrd="0" parTransId="{5B575B9E-0895-4EB4-8468-E8C54DB0F13F}" sibTransId="{49B7EBD1-2A48-4A68-AB87-101AB637C775}"/>
    <dgm:cxn modelId="{0F35109F-FC05-4522-9FF5-79009BB56073}" type="presOf" srcId="{C4AB54F9-5342-4305-9013-A11E94971DEF}" destId="{5555B3C6-9A32-4BA5-BF56-E3AE2F03E7D0}" srcOrd="0" destOrd="0" presId="urn:microsoft.com/office/officeart/2005/8/layout/vList5"/>
    <dgm:cxn modelId="{9AF944AF-B21E-4DCC-AAEA-BF2D85E228E2}" srcId="{049613E1-BFC2-4C7F-B806-E97DB0EEA025}" destId="{722782FF-6D80-434A-9AAB-4F4C86B06591}" srcOrd="0" destOrd="0" parTransId="{CD4D681B-FB89-40DB-9AF3-F035603D92D8}" sibTransId="{18ACF405-3775-480D-BE31-260122550F0E}"/>
    <dgm:cxn modelId="{210B86B4-AE40-4FC3-8CF2-7CC84028A8E5}" type="presOf" srcId="{2F235497-C40F-42AF-BA7F-C191F1005BF3}" destId="{0EC7F8B7-B605-4000-B6D8-CBCC5B64ACE2}" srcOrd="0" destOrd="0" presId="urn:microsoft.com/office/officeart/2005/8/layout/vList5"/>
    <dgm:cxn modelId="{380563BC-5823-468C-A58E-C6178E75F88F}" type="presOf" srcId="{FCE1019F-D3F4-49E3-8413-552E60632AC3}" destId="{F8FB96DF-09F5-4752-B056-F50F2BB49F3E}" srcOrd="0" destOrd="0" presId="urn:microsoft.com/office/officeart/2005/8/layout/vList5"/>
    <dgm:cxn modelId="{980457EB-52F4-4330-AF2A-5F108E393CAB}" srcId="{AA990C14-EB8D-4F26-841C-12E8DEEEFA73}" destId="{639A8FB4-566D-4E81-A19C-42E46E0447DF}" srcOrd="3" destOrd="0" parTransId="{EC2BA68E-4926-4696-B5A3-0C1D37EF4610}" sibTransId="{1CB5551E-D457-4EC9-97D8-FCCFF111172A}"/>
    <dgm:cxn modelId="{7EB7C8E2-9115-4486-B3A2-E9460D36CCFD}" type="presParOf" srcId="{DC8D012A-0F6F-4F01-92BD-9A3D936888D0}" destId="{44D843DF-4F9A-4E89-AD6E-F18AF6D1AE4D}" srcOrd="0" destOrd="0" presId="urn:microsoft.com/office/officeart/2005/8/layout/vList5"/>
    <dgm:cxn modelId="{C9ED97A5-88EA-456E-BE1D-06ADA8211914}" type="presParOf" srcId="{44D843DF-4F9A-4E89-AD6E-F18AF6D1AE4D}" destId="{5555B3C6-9A32-4BA5-BF56-E3AE2F03E7D0}" srcOrd="0" destOrd="0" presId="urn:microsoft.com/office/officeart/2005/8/layout/vList5"/>
    <dgm:cxn modelId="{1138F7B1-5E68-41DE-BEE8-B602185576AE}" type="presParOf" srcId="{44D843DF-4F9A-4E89-AD6E-F18AF6D1AE4D}" destId="{F8FB96DF-09F5-4752-B056-F50F2BB49F3E}" srcOrd="1" destOrd="0" presId="urn:microsoft.com/office/officeart/2005/8/layout/vList5"/>
    <dgm:cxn modelId="{8F38F96E-807A-4722-9159-31DF219F9546}" type="presParOf" srcId="{DC8D012A-0F6F-4F01-92BD-9A3D936888D0}" destId="{F769630E-891E-4F6C-8EC1-AAA9E51F7835}" srcOrd="1" destOrd="0" presId="urn:microsoft.com/office/officeart/2005/8/layout/vList5"/>
    <dgm:cxn modelId="{720D28A2-8B71-45CC-82B5-9E57B607DF92}" type="presParOf" srcId="{DC8D012A-0F6F-4F01-92BD-9A3D936888D0}" destId="{60F518CA-77A4-4255-8A01-89D8DC4CF991}" srcOrd="2" destOrd="0" presId="urn:microsoft.com/office/officeart/2005/8/layout/vList5"/>
    <dgm:cxn modelId="{875DC435-87C6-426A-B40C-A3B06A8CBE7F}" type="presParOf" srcId="{60F518CA-77A4-4255-8A01-89D8DC4CF991}" destId="{B68FB4DD-115D-4491-BD24-1FC330EDAC4D}" srcOrd="0" destOrd="0" presId="urn:microsoft.com/office/officeart/2005/8/layout/vList5"/>
    <dgm:cxn modelId="{DA11EED1-0838-4D78-AC60-3BAA8FF8F65E}" type="presParOf" srcId="{60F518CA-77A4-4255-8A01-89D8DC4CF991}" destId="{B5E6E2C1-4824-48EC-A7E2-2A25E5067408}" srcOrd="1" destOrd="0" presId="urn:microsoft.com/office/officeart/2005/8/layout/vList5"/>
    <dgm:cxn modelId="{B79D3AE3-5AFA-4219-9214-091BC67A86A4}" type="presParOf" srcId="{DC8D012A-0F6F-4F01-92BD-9A3D936888D0}" destId="{46AAF5BE-283A-4950-B9D3-E9F40D8BF1CA}" srcOrd="3" destOrd="0" presId="urn:microsoft.com/office/officeart/2005/8/layout/vList5"/>
    <dgm:cxn modelId="{E3947FB0-B276-4772-A732-E2C3D1E1D465}" type="presParOf" srcId="{DC8D012A-0F6F-4F01-92BD-9A3D936888D0}" destId="{39B1ED3E-186E-4AF6-991E-F39A45FC6B59}" srcOrd="4" destOrd="0" presId="urn:microsoft.com/office/officeart/2005/8/layout/vList5"/>
    <dgm:cxn modelId="{4A9DCF16-EBC6-4A3A-A900-F95A56D3AD0F}" type="presParOf" srcId="{39B1ED3E-186E-4AF6-991E-F39A45FC6B59}" destId="{603C6751-8C33-4C11-BC18-FA17F649ADC1}" srcOrd="0" destOrd="0" presId="urn:microsoft.com/office/officeart/2005/8/layout/vList5"/>
    <dgm:cxn modelId="{7808A936-C458-46B0-BFCF-58D983AA8DCF}" type="presParOf" srcId="{39B1ED3E-186E-4AF6-991E-F39A45FC6B59}" destId="{C295D9E9-B196-4E52-94F1-496586B60930}" srcOrd="1" destOrd="0" presId="urn:microsoft.com/office/officeart/2005/8/layout/vList5"/>
    <dgm:cxn modelId="{2318A819-D0F1-49B8-BC2E-6B1B6E6EA372}" type="presParOf" srcId="{DC8D012A-0F6F-4F01-92BD-9A3D936888D0}" destId="{F7BE8FC6-33F0-44D3-9EB2-889BD55870BC}" srcOrd="5" destOrd="0" presId="urn:microsoft.com/office/officeart/2005/8/layout/vList5"/>
    <dgm:cxn modelId="{C1D49587-B568-4AD9-BC4A-7C04E820166F}" type="presParOf" srcId="{DC8D012A-0F6F-4F01-92BD-9A3D936888D0}" destId="{05C590A9-9D29-4600-BCCB-9C04D4F8FB23}" srcOrd="6" destOrd="0" presId="urn:microsoft.com/office/officeart/2005/8/layout/vList5"/>
    <dgm:cxn modelId="{FCC05A0E-7845-4349-A29A-6B3393D2BB4A}" type="presParOf" srcId="{05C590A9-9D29-4600-BCCB-9C04D4F8FB23}" destId="{3C1CCCBB-E39C-4417-9778-334B85A2D134}" srcOrd="0" destOrd="0" presId="urn:microsoft.com/office/officeart/2005/8/layout/vList5"/>
    <dgm:cxn modelId="{64CFAA7D-7DE6-49F2-975E-8C243115923A}" type="presParOf" srcId="{05C590A9-9D29-4600-BCCB-9C04D4F8FB23}" destId="{0EC7F8B7-B605-4000-B6D8-CBCC5B64ACE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FB96DF-09F5-4752-B056-F50F2BB49F3E}">
      <dsp:nvSpPr>
        <dsp:cNvPr id="0" name=""/>
        <dsp:cNvSpPr/>
      </dsp:nvSpPr>
      <dsp:spPr>
        <a:xfrm rot="5400000">
          <a:off x="4490350" y="-1776563"/>
          <a:ext cx="857860" cy="4629911"/>
        </a:xfrm>
        <a:prstGeom prst="round2SameRect">
          <a:avLst/>
        </a:prstGeom>
        <a:solidFill>
          <a:schemeClr val="accent2">
            <a:alpha val="90000"/>
            <a:tint val="40000"/>
            <a:hueOff val="0"/>
            <a:satOff val="0"/>
            <a:lumOff val="0"/>
            <a:alphaOff val="0"/>
          </a:schemeClr>
        </a:solidFill>
        <a:ln w="19050"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a:t> Provide Squadron Commanders the opportunity to select from a menu of innovative program options</a:t>
          </a:r>
        </a:p>
      </dsp:txBody>
      <dsp:txXfrm rot="-5400000">
        <a:off x="2604325" y="151339"/>
        <a:ext cx="4588034" cy="774106"/>
      </dsp:txXfrm>
    </dsp:sp>
    <dsp:sp modelId="{5555B3C6-9A32-4BA5-BF56-E3AE2F03E7D0}">
      <dsp:nvSpPr>
        <dsp:cNvPr id="0" name=""/>
        <dsp:cNvSpPr/>
      </dsp:nvSpPr>
      <dsp:spPr>
        <a:xfrm>
          <a:off x="0" y="2229"/>
          <a:ext cx="2604324" cy="1072325"/>
        </a:xfrm>
        <a:prstGeom prst="roundRect">
          <a:avLst/>
        </a:prstGeom>
        <a:solidFill>
          <a:srgbClr val="241EA2"/>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kern="1200" dirty="0"/>
            <a:t>GOAL 1:</a:t>
          </a:r>
          <a:br>
            <a:rPr lang="en-US" sz="1700" kern="1200" dirty="0"/>
          </a:br>
          <a:r>
            <a:rPr lang="en-US" sz="1700" kern="1200" dirty="0"/>
            <a:t>Support Squadron Commanders</a:t>
          </a:r>
        </a:p>
      </dsp:txBody>
      <dsp:txXfrm>
        <a:off x="52347" y="54576"/>
        <a:ext cx="2499630" cy="967631"/>
      </dsp:txXfrm>
    </dsp:sp>
    <dsp:sp modelId="{B5E6E2C1-4824-48EC-A7E2-2A25E5067408}">
      <dsp:nvSpPr>
        <dsp:cNvPr id="0" name=""/>
        <dsp:cNvSpPr/>
      </dsp:nvSpPr>
      <dsp:spPr>
        <a:xfrm rot="5400000">
          <a:off x="4490350" y="-650621"/>
          <a:ext cx="857860" cy="4629911"/>
        </a:xfrm>
        <a:prstGeom prst="round2SameRect">
          <a:avLst/>
        </a:prstGeom>
        <a:solidFill>
          <a:schemeClr val="accent2">
            <a:alpha val="90000"/>
            <a:tint val="40000"/>
            <a:hueOff val="0"/>
            <a:satOff val="0"/>
            <a:lumOff val="0"/>
            <a:alphaOff val="0"/>
          </a:schemeClr>
        </a:solidFill>
        <a:ln w="19050"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Provide a variety of formal and informal opportunities for socializing, unit cohesion and </a:t>
          </a:r>
          <a:r>
            <a:rPr lang="en-US" sz="1400" kern="1200" dirty="0">
              <a:solidFill>
                <a:srgbClr val="FF0000"/>
              </a:solidFill>
            </a:rPr>
            <a:t>Esprit</a:t>
          </a:r>
          <a:r>
            <a:rPr lang="en-US" sz="1400" kern="1200" dirty="0"/>
            <a:t> de corps</a:t>
          </a:r>
        </a:p>
      </dsp:txBody>
      <dsp:txXfrm rot="-5400000">
        <a:off x="2604325" y="1277281"/>
        <a:ext cx="4588034" cy="774106"/>
      </dsp:txXfrm>
    </dsp:sp>
    <dsp:sp modelId="{B68FB4DD-115D-4491-BD24-1FC330EDAC4D}">
      <dsp:nvSpPr>
        <dsp:cNvPr id="0" name=""/>
        <dsp:cNvSpPr/>
      </dsp:nvSpPr>
      <dsp:spPr>
        <a:xfrm>
          <a:off x="0" y="1128171"/>
          <a:ext cx="2604324" cy="1072325"/>
        </a:xfrm>
        <a:prstGeom prst="roundRect">
          <a:avLst/>
        </a:prstGeom>
        <a:solidFill>
          <a:srgbClr val="241EA2"/>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kern="1200" dirty="0"/>
            <a:t>GOAL 2:</a:t>
          </a:r>
          <a:br>
            <a:rPr lang="en-US" sz="1700" kern="1200" dirty="0"/>
          </a:br>
          <a:r>
            <a:rPr lang="en-US" sz="1700" kern="1200" dirty="0"/>
            <a:t>Maximize use of FSS facilities</a:t>
          </a:r>
        </a:p>
      </dsp:txBody>
      <dsp:txXfrm>
        <a:off x="52347" y="1180518"/>
        <a:ext cx="2499630" cy="967631"/>
      </dsp:txXfrm>
    </dsp:sp>
    <dsp:sp modelId="{C295D9E9-B196-4E52-94F1-496586B60930}">
      <dsp:nvSpPr>
        <dsp:cNvPr id="0" name=""/>
        <dsp:cNvSpPr/>
      </dsp:nvSpPr>
      <dsp:spPr>
        <a:xfrm rot="5400000">
          <a:off x="4490350" y="475321"/>
          <a:ext cx="857860" cy="4629911"/>
        </a:xfrm>
        <a:prstGeom prst="round2SameRect">
          <a:avLst/>
        </a:prstGeom>
        <a:solidFill>
          <a:schemeClr val="accent2">
            <a:alpha val="90000"/>
            <a:tint val="40000"/>
            <a:hueOff val="0"/>
            <a:satOff val="0"/>
            <a:lumOff val="0"/>
            <a:alphaOff val="0"/>
          </a:schemeClr>
        </a:solidFill>
        <a:ln w="19050"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a:t>Follow up with units to ensure commanders' needs are being met and that required effects materialize or improve as a result of the unit cohesion activities</a:t>
          </a:r>
        </a:p>
      </dsp:txBody>
      <dsp:txXfrm rot="-5400000">
        <a:off x="2604325" y="2403224"/>
        <a:ext cx="4588034" cy="774106"/>
      </dsp:txXfrm>
    </dsp:sp>
    <dsp:sp modelId="{603C6751-8C33-4C11-BC18-FA17F649ADC1}">
      <dsp:nvSpPr>
        <dsp:cNvPr id="0" name=""/>
        <dsp:cNvSpPr/>
      </dsp:nvSpPr>
      <dsp:spPr>
        <a:xfrm>
          <a:off x="0" y="2254113"/>
          <a:ext cx="2604324" cy="1072325"/>
        </a:xfrm>
        <a:prstGeom prst="roundRect">
          <a:avLst/>
        </a:prstGeom>
        <a:solidFill>
          <a:srgbClr val="241EA2"/>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kern="1200"/>
            <a:t>GOAL 3:</a:t>
          </a:r>
          <a:br>
            <a:rPr lang="en-US" sz="1700" kern="1200"/>
          </a:br>
          <a:r>
            <a:rPr lang="en-US" sz="1700" kern="1200"/>
            <a:t>Measure Impact</a:t>
          </a:r>
        </a:p>
      </dsp:txBody>
      <dsp:txXfrm>
        <a:off x="52347" y="2306460"/>
        <a:ext cx="2499630" cy="967631"/>
      </dsp:txXfrm>
    </dsp:sp>
    <dsp:sp modelId="{0EC7F8B7-B605-4000-B6D8-CBCC5B64ACE2}">
      <dsp:nvSpPr>
        <dsp:cNvPr id="0" name=""/>
        <dsp:cNvSpPr/>
      </dsp:nvSpPr>
      <dsp:spPr>
        <a:xfrm rot="5400000">
          <a:off x="4490350" y="1601263"/>
          <a:ext cx="857860" cy="4629911"/>
        </a:xfrm>
        <a:prstGeom prst="round2SameRect">
          <a:avLst/>
        </a:prstGeom>
        <a:solidFill>
          <a:schemeClr val="accent2">
            <a:alpha val="90000"/>
            <a:tint val="40000"/>
            <a:hueOff val="0"/>
            <a:satOff val="0"/>
            <a:lumOff val="0"/>
            <a:alphaOff val="0"/>
          </a:schemeClr>
        </a:solidFill>
        <a:ln w="19050"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The Unite Initiative guidance sufficiently allows squadron leaders the ability to plan quality events while maintaining funding </a:t>
          </a:r>
          <a:r>
            <a:rPr lang="en-US" sz="1400" kern="1200" dirty="0">
              <a:solidFill>
                <a:srgbClr val="FF0000"/>
              </a:solidFill>
            </a:rPr>
            <a:t>integrity</a:t>
          </a:r>
        </a:p>
      </dsp:txBody>
      <dsp:txXfrm rot="-5400000">
        <a:off x="2604325" y="3529166"/>
        <a:ext cx="4588034" cy="774106"/>
      </dsp:txXfrm>
    </dsp:sp>
    <dsp:sp modelId="{3C1CCCBB-E39C-4417-9778-334B85A2D134}">
      <dsp:nvSpPr>
        <dsp:cNvPr id="0" name=""/>
        <dsp:cNvSpPr/>
      </dsp:nvSpPr>
      <dsp:spPr>
        <a:xfrm>
          <a:off x="0" y="3380055"/>
          <a:ext cx="2604324" cy="1072325"/>
        </a:xfrm>
        <a:prstGeom prst="roundRect">
          <a:avLst/>
        </a:prstGeom>
        <a:solidFill>
          <a:srgbClr val="241EA2"/>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kern="1200" dirty="0"/>
            <a:t>GOAL 4:</a:t>
          </a:r>
          <a:br>
            <a:rPr lang="en-US" sz="1700" kern="1200" dirty="0"/>
          </a:br>
          <a:r>
            <a:rPr lang="en-US" sz="1700" kern="1200" dirty="0"/>
            <a:t>Provide maximum flexibility to squadron leaders</a:t>
          </a:r>
        </a:p>
      </dsp:txBody>
      <dsp:txXfrm>
        <a:off x="52347" y="3432402"/>
        <a:ext cx="2499630" cy="96763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F78340-8D38-409D-90A6-4F81D74A0FF7}" type="datetimeFigureOut">
              <a:rPr lang="en-US" smtClean="0"/>
              <a:t>9/20/2022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5E064F-2C6C-4F14-AABF-688A883E0DC6}" type="slidenum">
              <a:rPr lang="en-US" smtClean="0"/>
              <a:t>‹#›</a:t>
            </a:fld>
            <a:endParaRPr lang="en-US"/>
          </a:p>
        </p:txBody>
      </p:sp>
    </p:spTree>
    <p:extLst>
      <p:ext uri="{BB962C8B-B14F-4D97-AF65-F5344CB8AC3E}">
        <p14:creationId xmlns:p14="http://schemas.microsoft.com/office/powerpoint/2010/main" val="1463965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p:spPr>
      </p:sp>
      <p:sp>
        <p:nvSpPr>
          <p:cNvPr id="40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latin typeface="Abadi MT Condensed Light"/>
            </a:endParaRPr>
          </a:p>
        </p:txBody>
      </p:sp>
    </p:spTree>
    <p:extLst>
      <p:ext uri="{BB962C8B-B14F-4D97-AF65-F5344CB8AC3E}">
        <p14:creationId xmlns:p14="http://schemas.microsoft.com/office/powerpoint/2010/main" val="4142782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p:spPr>
      </p:sp>
      <p:sp>
        <p:nvSpPr>
          <p:cNvPr id="40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latin typeface="Abadi MT Condensed Light"/>
            </a:endParaRPr>
          </a:p>
        </p:txBody>
      </p:sp>
    </p:spTree>
    <p:extLst>
      <p:ext uri="{BB962C8B-B14F-4D97-AF65-F5344CB8AC3E}">
        <p14:creationId xmlns:p14="http://schemas.microsoft.com/office/powerpoint/2010/main" val="744126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p:spPr>
      </p:sp>
      <p:sp>
        <p:nvSpPr>
          <p:cNvPr id="40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latin typeface="Abadi MT Condensed Light"/>
            </a:endParaRPr>
          </a:p>
        </p:txBody>
      </p:sp>
    </p:spTree>
    <p:extLst>
      <p:ext uri="{BB962C8B-B14F-4D97-AF65-F5344CB8AC3E}">
        <p14:creationId xmlns:p14="http://schemas.microsoft.com/office/powerpoint/2010/main" val="397084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p:spPr>
      </p:sp>
      <p:sp>
        <p:nvSpPr>
          <p:cNvPr id="40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latin typeface="Abadi MT Condensed Light"/>
            </a:endParaRPr>
          </a:p>
        </p:txBody>
      </p:sp>
    </p:spTree>
    <p:extLst>
      <p:ext uri="{BB962C8B-B14F-4D97-AF65-F5344CB8AC3E}">
        <p14:creationId xmlns:p14="http://schemas.microsoft.com/office/powerpoint/2010/main" val="3015778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p:spPr>
      </p:sp>
      <p:sp>
        <p:nvSpPr>
          <p:cNvPr id="40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latin typeface="Abadi MT Condensed Light"/>
            </a:endParaRPr>
          </a:p>
        </p:txBody>
      </p:sp>
    </p:spTree>
    <p:extLst>
      <p:ext uri="{BB962C8B-B14F-4D97-AF65-F5344CB8AC3E}">
        <p14:creationId xmlns:p14="http://schemas.microsoft.com/office/powerpoint/2010/main" val="1368548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p:spPr>
      </p:sp>
      <p:sp>
        <p:nvSpPr>
          <p:cNvPr id="40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latin typeface="Abadi MT Condensed Light"/>
            </a:endParaRPr>
          </a:p>
        </p:txBody>
      </p:sp>
    </p:spTree>
    <p:extLst>
      <p:ext uri="{BB962C8B-B14F-4D97-AF65-F5344CB8AC3E}">
        <p14:creationId xmlns:p14="http://schemas.microsoft.com/office/powerpoint/2010/main" val="3805219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p:spPr>
      </p:sp>
      <p:sp>
        <p:nvSpPr>
          <p:cNvPr id="40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latin typeface="Abadi MT Condensed Light"/>
            </a:endParaRPr>
          </a:p>
        </p:txBody>
      </p:sp>
    </p:spTree>
    <p:extLst>
      <p:ext uri="{BB962C8B-B14F-4D97-AF65-F5344CB8AC3E}">
        <p14:creationId xmlns:p14="http://schemas.microsoft.com/office/powerpoint/2010/main" val="3062972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solidFill>
                  <a:srgbClr val="DBF5F9">
                    <a:shade val="90000"/>
                  </a:srgbClr>
                </a:solidFill>
              </a:rPr>
              <a:pPr/>
              <a:t>9/20/2022</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B6F15528-21DE-4FAA-801E-634DDDAF4B2B}"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413289387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4617B">
                    <a:shade val="90000"/>
                  </a:srgbClr>
                </a:solidFill>
              </a:rPr>
              <a:pPr/>
              <a:t>9/20/2022</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208213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4617B">
                    <a:shade val="90000"/>
                  </a:srgbClr>
                </a:solidFill>
              </a:rPr>
              <a:pPr/>
              <a:t>9/20/2022</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90671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11288" y="-8468"/>
            <a:ext cx="12228421"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461" y="2404534"/>
            <a:ext cx="776895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461" y="4050835"/>
            <a:ext cx="776895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73800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smtClean="0"/>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33891-D5E7-4C7B-BF1D-E855E53CB5A8}" type="slidenum">
              <a:rPr lang="en-US" smtClean="0"/>
              <a:t>‹#›</a:t>
            </a:fld>
            <a:endParaRPr lang="en-US" dirty="0"/>
          </a:p>
        </p:txBody>
      </p:sp>
    </p:spTree>
    <p:extLst>
      <p:ext uri="{BB962C8B-B14F-4D97-AF65-F5344CB8AC3E}">
        <p14:creationId xmlns:p14="http://schemas.microsoft.com/office/powerpoint/2010/main" val="125123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798" y="2700869"/>
            <a:ext cx="8463620"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12798" y="4527448"/>
            <a:ext cx="8463620"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544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12801" y="2160589"/>
            <a:ext cx="411747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58939" y="2160590"/>
            <a:ext cx="411748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2378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7"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2799"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2799" y="2737247"/>
            <a:ext cx="4120896"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55520"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55520" y="2737247"/>
            <a:ext cx="4120896"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6162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799" y="609600"/>
            <a:ext cx="8463619"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10600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9651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1498604"/>
            <a:ext cx="3720243"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1701" y="514926"/>
            <a:ext cx="4514716"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2799" y="2777069"/>
            <a:ext cx="3720243"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0DDF080-5E8C-48AD-84E5-6C08B304C14E}" type="datetimeFigureOut">
              <a:rPr lang="en-US" smtClean="0"/>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333891-D5E7-4C7B-BF1D-E855E53CB5A8}" type="slidenum">
              <a:rPr lang="en-US" smtClean="0"/>
              <a:t>‹#›</a:t>
            </a:fld>
            <a:endParaRPr lang="en-US" dirty="0"/>
          </a:p>
        </p:txBody>
      </p:sp>
    </p:spTree>
    <p:extLst>
      <p:ext uri="{BB962C8B-B14F-4D97-AF65-F5344CB8AC3E}">
        <p14:creationId xmlns:p14="http://schemas.microsoft.com/office/powerpoint/2010/main" val="3598090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4617B">
                    <a:shade val="90000"/>
                  </a:srgbClr>
                </a:solidFill>
              </a:rPr>
              <a:pPr/>
              <a:t>9/20/2022</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41187030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4800600"/>
            <a:ext cx="846361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799" y="609600"/>
            <a:ext cx="8463619"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12799" y="5367338"/>
            <a:ext cx="8463619"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32218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812800" y="4470400"/>
            <a:ext cx="8463619"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36821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468099" y="3632200"/>
            <a:ext cx="7226405"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812798" y="4470400"/>
            <a:ext cx="846362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643615" y="790378"/>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996933" y="2886556"/>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32392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12798" y="1931988"/>
            <a:ext cx="8463620"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812798" y="4527448"/>
            <a:ext cx="8463620"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92965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812798" y="4527448"/>
            <a:ext cx="8463620"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643615" y="790378"/>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996933" y="2886556"/>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276094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821131" y="609600"/>
            <a:ext cx="8455287"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812798" y="4527448"/>
            <a:ext cx="8463620"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86652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smtClean="0"/>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33891-D5E7-4C7B-BF1D-E855E53CB5A8}" type="slidenum">
              <a:rPr lang="en-US" smtClean="0"/>
              <a:t>‹#›</a:t>
            </a:fld>
            <a:endParaRPr lang="en-US" dirty="0"/>
          </a:p>
        </p:txBody>
      </p:sp>
    </p:spTree>
    <p:extLst>
      <p:ext uri="{BB962C8B-B14F-4D97-AF65-F5344CB8AC3E}">
        <p14:creationId xmlns:p14="http://schemas.microsoft.com/office/powerpoint/2010/main" val="10090661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9749" y="609601"/>
            <a:ext cx="130508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812799" y="609601"/>
            <a:ext cx="6926701"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93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BF5F9">
                    <a:shade val="90000"/>
                  </a:srgbClr>
                </a:solidFill>
              </a:rPr>
              <a:pPr/>
              <a:t>9/20/2022</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14887288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4617B">
                    <a:shade val="90000"/>
                  </a:srgbClr>
                </a:solidFill>
              </a:rPr>
              <a:pPr/>
              <a:t>9/20/2022</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945047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04617B">
                    <a:shade val="90000"/>
                  </a:srgbClr>
                </a:solidFill>
              </a:rPr>
              <a:pPr/>
              <a:t>9/20/2022</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233820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04617B">
                    <a:shade val="90000"/>
                  </a:srgbClr>
                </a:solidFill>
              </a:rPr>
              <a:pPr/>
              <a:t>9/20/2022</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52323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04617B">
                    <a:shade val="90000"/>
                  </a:srgbClr>
                </a:solidFill>
              </a:rPr>
              <a:pPr/>
              <a:t>9/20/2022</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746970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4617B">
                    <a:shade val="90000"/>
                  </a:srgbClr>
                </a:solidFill>
              </a:rPr>
              <a:pPr/>
              <a:t>9/20/2022</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059473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4617B">
                    <a:shade val="90000"/>
                  </a:srgbClr>
                </a:solidFill>
              </a:rPr>
              <a:pPr/>
              <a:t>9/20/2022</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10769600" y="6356351"/>
            <a:ext cx="812800" cy="365125"/>
          </a:xfrm>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Tree>
    <p:extLst>
      <p:ext uri="{BB962C8B-B14F-4D97-AF65-F5344CB8AC3E}">
        <p14:creationId xmlns:p14="http://schemas.microsoft.com/office/powerpoint/2010/main" val="413693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solidFill>
                  <a:srgbClr val="04617B">
                    <a:shade val="90000"/>
                  </a:srgbClr>
                </a:solidFill>
              </a:rPr>
              <a:pPr/>
              <a:t>9/20/2022</a:t>
            </a:fld>
            <a:endParaRPr lang="en-US">
              <a:solidFill>
                <a:srgbClr val="04617B">
                  <a:shade val="90000"/>
                </a:srgbClr>
              </a:solidFill>
            </a:endParaRPr>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grpSp>
    </p:spTree>
    <p:extLst>
      <p:ext uri="{BB962C8B-B14F-4D97-AF65-F5344CB8AC3E}">
        <p14:creationId xmlns:p14="http://schemas.microsoft.com/office/powerpoint/2010/main" val="22103479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11289" y="-8468"/>
            <a:ext cx="12228423"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812800" y="609600"/>
            <a:ext cx="8463617"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12799" y="2160590"/>
            <a:ext cx="8463619"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7011" y="6041364"/>
            <a:ext cx="912176"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9/20/2022</a:t>
            </a:fld>
            <a:endParaRPr lang="en-US" dirty="0"/>
          </a:p>
        </p:txBody>
      </p:sp>
      <p:sp>
        <p:nvSpPr>
          <p:cNvPr id="5" name="Footer Placeholder 4"/>
          <p:cNvSpPr>
            <a:spLocks noGrp="1"/>
          </p:cNvSpPr>
          <p:nvPr>
            <p:ph type="ftr" sz="quarter" idx="3"/>
          </p:nvPr>
        </p:nvSpPr>
        <p:spPr>
          <a:xfrm>
            <a:off x="812799" y="6041364"/>
            <a:ext cx="6163964"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2902" y="6041364"/>
            <a:ext cx="683517"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26857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usarmy.rheinland-pfalz.id-europe.mbx.dfmwr-unit-funds@mail.mi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ramstein.publicaddresssupport@ramstein.af.mi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mailto:Ramstein.Commissary@deca.mi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jp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0" y="0"/>
            <a:ext cx="12193057" cy="2078916"/>
          </a:xfrm>
          <a:prstGeom prst="rect">
            <a:avLst/>
          </a:prstGeom>
        </p:spPr>
      </p:pic>
      <p:sp>
        <p:nvSpPr>
          <p:cNvPr id="9" name="TextBox 8"/>
          <p:cNvSpPr txBox="1"/>
          <p:nvPr/>
        </p:nvSpPr>
        <p:spPr>
          <a:xfrm>
            <a:off x="1" y="4341074"/>
            <a:ext cx="12192000" cy="2123658"/>
          </a:xfrm>
          <a:prstGeom prst="rect">
            <a:avLst/>
          </a:prstGeom>
          <a:noFill/>
        </p:spPr>
        <p:txBody>
          <a:bodyPr wrap="square" rtlCol="0">
            <a:spAutoFit/>
          </a:bodyPr>
          <a:lstStyle/>
          <a:p>
            <a:pPr algn="ctr"/>
            <a:r>
              <a:rPr lang="en-US" sz="4400" dirty="0"/>
              <a:t>to our </a:t>
            </a:r>
          </a:p>
          <a:p>
            <a:pPr algn="ctr"/>
            <a:r>
              <a:rPr lang="en-US" sz="4400" dirty="0"/>
              <a:t>3</a:t>
            </a:r>
            <a:r>
              <a:rPr lang="en-US" sz="4400" baseline="30000" dirty="0"/>
              <a:t>rd</a:t>
            </a:r>
            <a:r>
              <a:rPr lang="en-US" sz="4400" dirty="0"/>
              <a:t> Quarter Meeting</a:t>
            </a:r>
          </a:p>
          <a:p>
            <a:pPr algn="ctr"/>
            <a:r>
              <a:rPr lang="en-US" sz="4400" dirty="0"/>
              <a:t>September 20, 2022</a:t>
            </a:r>
          </a:p>
        </p:txBody>
      </p:sp>
      <p:sp>
        <p:nvSpPr>
          <p:cNvPr id="2" name="TextBox 1"/>
          <p:cNvSpPr txBox="1"/>
          <p:nvPr/>
        </p:nvSpPr>
        <p:spPr>
          <a:xfrm>
            <a:off x="2311415" y="2240499"/>
            <a:ext cx="8079287" cy="1938992"/>
          </a:xfrm>
          <a:prstGeom prst="rect">
            <a:avLst/>
          </a:prstGeom>
          <a:noFill/>
        </p:spPr>
        <p:txBody>
          <a:bodyPr wrap="square" rtlCol="0">
            <a:spAutoFit/>
          </a:bodyPr>
          <a:lstStyle/>
          <a:p>
            <a:pPr algn="ctr"/>
            <a:r>
              <a:rPr lang="en-US" sz="6000" b="1" dirty="0">
                <a:ln w="13462">
                  <a:solidFill>
                    <a:schemeClr val="bg1"/>
                  </a:solidFill>
                  <a:prstDash val="solid"/>
                </a:ln>
                <a:solidFill>
                  <a:srgbClr val="0070C0"/>
                </a:solidFill>
                <a:effectLst>
                  <a:outerShdw dist="38100" dir="2700000" algn="bl" rotWithShape="0">
                    <a:schemeClr val="accent5"/>
                  </a:outerShdw>
                </a:effectLst>
              </a:rPr>
              <a:t>Welcome </a:t>
            </a:r>
          </a:p>
          <a:p>
            <a:pPr algn="ctr"/>
            <a:r>
              <a:rPr lang="en-US" sz="6000" b="1" dirty="0">
                <a:ln w="13462">
                  <a:solidFill>
                    <a:schemeClr val="bg1"/>
                  </a:solidFill>
                  <a:prstDash val="solid"/>
                </a:ln>
                <a:solidFill>
                  <a:srgbClr val="0070C0"/>
                </a:solidFill>
                <a:effectLst>
                  <a:outerShdw dist="38100" dir="2700000" algn="bl" rotWithShape="0">
                    <a:schemeClr val="accent5"/>
                  </a:outerShdw>
                </a:effectLst>
              </a:rPr>
              <a:t>Private Organizations</a:t>
            </a:r>
            <a:endParaRPr lang="en-US" sz="6000" dirty="0">
              <a:solidFill>
                <a:srgbClr val="0070C0"/>
              </a:solidFill>
            </a:endParaRPr>
          </a:p>
        </p:txBody>
      </p:sp>
    </p:spTree>
    <p:extLst>
      <p:ext uri="{BB962C8B-B14F-4D97-AF65-F5344CB8AC3E}">
        <p14:creationId xmlns:p14="http://schemas.microsoft.com/office/powerpoint/2010/main" val="2696253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191999" cy="1815882"/>
          </a:xfrm>
          <a:prstGeom prst="rect">
            <a:avLst/>
          </a:prstGeom>
        </p:spPr>
        <p:txBody>
          <a:bodyPr wrap="square">
            <a:spAutoFit/>
          </a:bodyPr>
          <a:lstStyle/>
          <a:p>
            <a:pPr algn="ctr"/>
            <a:endParaRPr lang="en-US" sz="4000" b="1" dirty="0">
              <a:solidFill>
                <a:srgbClr val="00297A"/>
              </a:solidFill>
            </a:endParaRPr>
          </a:p>
          <a:p>
            <a:pPr algn="ctr"/>
            <a:br>
              <a:rPr lang="en-US" sz="3600" b="1" dirty="0">
                <a:solidFill>
                  <a:srgbClr val="003296"/>
                </a:solidFill>
                <a:latin typeface="Adobe Gothic Std B" panose="020B0800000000000000" pitchFamily="34" charset="-128"/>
                <a:ea typeface="Adobe Gothic Std B" panose="020B0800000000000000" pitchFamily="34" charset="-128"/>
              </a:rPr>
            </a:br>
            <a:endParaRPr lang="en-US"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826034" cy="6923315"/>
          </a:xfrm>
          <a:prstGeom prst="rect">
            <a:avLst/>
          </a:prstGeom>
        </p:spPr>
      </p:pic>
      <p:sp>
        <p:nvSpPr>
          <p:cNvPr id="14" name="Down Arrow 13"/>
          <p:cNvSpPr/>
          <p:nvPr/>
        </p:nvSpPr>
        <p:spPr>
          <a:xfrm>
            <a:off x="2633210" y="4056089"/>
            <a:ext cx="679269"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26034" y="0"/>
            <a:ext cx="6365966" cy="6858000"/>
          </a:xfrm>
          <a:prstGeom prst="rect">
            <a:avLst/>
          </a:prstGeom>
        </p:spPr>
      </p:pic>
      <p:sp>
        <p:nvSpPr>
          <p:cNvPr id="17" name="Right Arrow 16"/>
          <p:cNvSpPr/>
          <p:nvPr/>
        </p:nvSpPr>
        <p:spPr>
          <a:xfrm>
            <a:off x="5826034" y="5734595"/>
            <a:ext cx="246105" cy="2612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6096000" y="4350004"/>
            <a:ext cx="461555" cy="4136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7658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191999" cy="1815882"/>
          </a:xfrm>
          <a:prstGeom prst="rect">
            <a:avLst/>
          </a:prstGeom>
        </p:spPr>
        <p:txBody>
          <a:bodyPr wrap="square">
            <a:spAutoFit/>
          </a:bodyPr>
          <a:lstStyle/>
          <a:p>
            <a:pPr algn="ctr"/>
            <a:endParaRPr lang="en-US" sz="4000" b="1" dirty="0">
              <a:solidFill>
                <a:srgbClr val="00297A"/>
              </a:solidFill>
            </a:endParaRPr>
          </a:p>
          <a:p>
            <a:pPr algn="ctr"/>
            <a:br>
              <a:rPr lang="en-US" sz="3600" b="1" dirty="0">
                <a:solidFill>
                  <a:srgbClr val="003296"/>
                </a:solidFill>
                <a:latin typeface="Adobe Gothic Std B" panose="020B0800000000000000" pitchFamily="34" charset="-128"/>
                <a:ea typeface="Adobe Gothic Std B" panose="020B0800000000000000" pitchFamily="34" charset="-128"/>
              </a:rPr>
            </a:br>
            <a:endParaRPr lang="en-US" sz="3600" dirty="0"/>
          </a:p>
        </p:txBody>
      </p:sp>
      <p:sp>
        <p:nvSpPr>
          <p:cNvPr id="3" name="TextBox 2"/>
          <p:cNvSpPr txBox="1"/>
          <p:nvPr/>
        </p:nvSpPr>
        <p:spPr>
          <a:xfrm>
            <a:off x="0" y="1010415"/>
            <a:ext cx="12192000" cy="4708981"/>
          </a:xfrm>
          <a:prstGeom prst="rect">
            <a:avLst/>
          </a:prstGeom>
          <a:noFill/>
        </p:spPr>
        <p:txBody>
          <a:bodyPr wrap="square" rtlCol="0">
            <a:spAutoFit/>
          </a:bodyPr>
          <a:lstStyle/>
          <a:p>
            <a:pPr lvl="3"/>
            <a:endParaRPr lang="en-US" sz="2800" dirty="0"/>
          </a:p>
          <a:p>
            <a:pPr marL="342900" indent="-342900">
              <a:buFont typeface="Wingdings" panose="05000000000000000000" pitchFamily="2" charset="2"/>
              <a:buChar char="v"/>
            </a:pPr>
            <a:r>
              <a:rPr lang="en-US" sz="2800" b="1" dirty="0"/>
              <a:t> Ms. Naomi </a:t>
            </a:r>
            <a:r>
              <a:rPr lang="en-US" sz="2800" b="1" dirty="0" err="1"/>
              <a:t>Mcloud</a:t>
            </a:r>
            <a:endParaRPr lang="en-US" sz="2800" b="1" dirty="0"/>
          </a:p>
          <a:p>
            <a:endParaRPr lang="en-US" sz="2800" b="1" dirty="0"/>
          </a:p>
          <a:p>
            <a:pPr marL="914400" lvl="1" indent="-457200">
              <a:buFont typeface="Wingdings" panose="05000000000000000000" pitchFamily="2" charset="2"/>
              <a:buChar char="Ø"/>
            </a:pPr>
            <a:r>
              <a:rPr lang="en-US" sz="2800" dirty="0"/>
              <a:t>USAG RP - FMWR, Private Organizations Liaison</a:t>
            </a:r>
          </a:p>
          <a:p>
            <a:pPr lvl="1"/>
            <a:endParaRPr lang="en-US" sz="2800" dirty="0"/>
          </a:p>
          <a:p>
            <a:pPr marL="914400" lvl="1" indent="-457200">
              <a:buFont typeface="Wingdings" panose="05000000000000000000" pitchFamily="2" charset="2"/>
              <a:buChar char="Ø"/>
            </a:pPr>
            <a:r>
              <a:rPr lang="en-US" sz="2800" dirty="0"/>
              <a:t>Phone Number is 541-9085 / 0611-1435419085</a:t>
            </a:r>
          </a:p>
          <a:p>
            <a:pPr lvl="1"/>
            <a:endParaRPr lang="en-US" sz="2800" dirty="0"/>
          </a:p>
          <a:p>
            <a:pPr marL="914400" lvl="1" indent="-457200">
              <a:buFont typeface="Wingdings" panose="05000000000000000000" pitchFamily="2" charset="2"/>
              <a:buChar char="Ø"/>
            </a:pPr>
            <a:r>
              <a:rPr lang="en-US" sz="2800" dirty="0"/>
              <a:t>Group Email: </a:t>
            </a:r>
            <a:r>
              <a:rPr lang="en-US" sz="2400" u="sng" dirty="0">
                <a:solidFill>
                  <a:srgbClr val="0070C0"/>
                </a:solidFill>
                <a:hlinkClick r:id="rId2">
                  <a:extLst>
                    <a:ext uri="{A12FA001-AC4F-418D-AE19-62706E023703}">
                      <ahyp:hlinkClr xmlns:ahyp="http://schemas.microsoft.com/office/drawing/2018/hyperlinkcolor" val="tx"/>
                    </a:ext>
                  </a:extLst>
                </a:hlinkClick>
              </a:rPr>
              <a:t>usarmy.rheinland-pfalz.id-europe.mbx.dfmwr-unit-funds@mail.mil</a:t>
            </a:r>
            <a:endParaRPr lang="en-US" sz="2400" u="sng" dirty="0">
              <a:solidFill>
                <a:srgbClr val="0070C0"/>
              </a:solidFill>
            </a:endParaRPr>
          </a:p>
          <a:p>
            <a:pPr lvl="1"/>
            <a:endParaRPr lang="en-US" sz="2800" dirty="0"/>
          </a:p>
          <a:p>
            <a:pPr marL="800100" lvl="1" indent="-342900">
              <a:buFont typeface="Wingdings" panose="05000000000000000000" pitchFamily="2" charset="2"/>
              <a:buChar char="Ø"/>
            </a:pPr>
            <a:r>
              <a:rPr lang="en-US" sz="2400" u="sng" dirty="0">
                <a:solidFill>
                  <a:srgbClr val="0070C0"/>
                </a:solidFill>
              </a:rPr>
              <a:t>https://kaiserslautern.armymwr.com/programs/private-organization-information</a:t>
            </a:r>
          </a:p>
          <a:p>
            <a:pPr lvl="2"/>
            <a:endParaRPr lang="en-US" sz="2400" dirty="0"/>
          </a:p>
        </p:txBody>
      </p:sp>
      <p:pic>
        <p:nvPicPr>
          <p:cNvPr id="7" name="Picture 6"/>
          <p:cNvPicPr>
            <a:picLocks noChangeAspect="1"/>
          </p:cNvPicPr>
          <p:nvPr/>
        </p:nvPicPr>
        <p:blipFill>
          <a:blip r:embed="rId3"/>
          <a:stretch>
            <a:fillRect/>
          </a:stretch>
        </p:blipFill>
        <p:spPr>
          <a:xfrm>
            <a:off x="441943" y="1138604"/>
            <a:ext cx="11211516" cy="60965"/>
          </a:xfrm>
          <a:prstGeom prst="rect">
            <a:avLst/>
          </a:prstGeom>
        </p:spPr>
      </p:pic>
      <p:sp>
        <p:nvSpPr>
          <p:cNvPr id="9" name="Rectangle 8"/>
          <p:cNvSpPr/>
          <p:nvPr/>
        </p:nvSpPr>
        <p:spPr>
          <a:xfrm>
            <a:off x="-413490" y="430128"/>
            <a:ext cx="12922382" cy="769441"/>
          </a:xfrm>
          <a:prstGeom prst="rect">
            <a:avLst/>
          </a:prstGeom>
        </p:spPr>
        <p:txBody>
          <a:bodyPr wrap="square">
            <a:spAutoFit/>
          </a:bodyPr>
          <a:lstStyle/>
          <a:p>
            <a:pPr algn="ctr"/>
            <a:r>
              <a:rPr lang="en-US" sz="4400" b="1" dirty="0">
                <a:solidFill>
                  <a:srgbClr val="00297A"/>
                </a:solidFill>
              </a:rPr>
              <a:t>Army Private Organization Office</a:t>
            </a:r>
            <a:endParaRPr lang="en-US" sz="4400" dirty="0"/>
          </a:p>
        </p:txBody>
      </p:sp>
    </p:spTree>
    <p:extLst>
      <p:ext uri="{BB962C8B-B14F-4D97-AF65-F5344CB8AC3E}">
        <p14:creationId xmlns:p14="http://schemas.microsoft.com/office/powerpoint/2010/main" val="3995731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4B834-D5DE-8420-A109-CB48EBF62476}"/>
              </a:ext>
            </a:extLst>
          </p:cNvPr>
          <p:cNvSpPr>
            <a:spLocks noGrp="1"/>
          </p:cNvSpPr>
          <p:nvPr>
            <p:ph type="title"/>
          </p:nvPr>
        </p:nvSpPr>
        <p:spPr>
          <a:xfrm>
            <a:off x="609600" y="0"/>
            <a:ext cx="10972800" cy="1143000"/>
          </a:xfrm>
        </p:spPr>
        <p:txBody>
          <a:bodyPr/>
          <a:lstStyle/>
          <a:p>
            <a:pPr algn="ctr"/>
            <a:r>
              <a:rPr lang="en-US" b="1" dirty="0">
                <a:solidFill>
                  <a:srgbClr val="002060"/>
                </a:solidFill>
                <a:latin typeface="+mn-lt"/>
              </a:rPr>
              <a:t>Looking to have a 5K?</a:t>
            </a:r>
          </a:p>
        </p:txBody>
      </p:sp>
      <p:sp>
        <p:nvSpPr>
          <p:cNvPr id="3" name="Content Placeholder 2">
            <a:extLst>
              <a:ext uri="{FF2B5EF4-FFF2-40B4-BE49-F238E27FC236}">
                <a16:creationId xmlns:a16="http://schemas.microsoft.com/office/drawing/2014/main" id="{FBA00060-284F-E293-3F8F-13409EB47D72}"/>
              </a:ext>
            </a:extLst>
          </p:cNvPr>
          <p:cNvSpPr>
            <a:spLocks noGrp="1"/>
          </p:cNvSpPr>
          <p:nvPr>
            <p:ph idx="1"/>
          </p:nvPr>
        </p:nvSpPr>
        <p:spPr>
          <a:xfrm>
            <a:off x="504669" y="1562724"/>
            <a:ext cx="11427502" cy="5715000"/>
          </a:xfrm>
        </p:spPr>
        <p:txBody>
          <a:bodyPr>
            <a:normAutofit fontScale="25000" lnSpcReduction="20000"/>
          </a:bodyPr>
          <a:lstStyle/>
          <a:p>
            <a:pPr>
              <a:buFont typeface="Wingdings" panose="05000000000000000000" pitchFamily="2" charset="2"/>
              <a:buChar char="v"/>
            </a:pPr>
            <a:r>
              <a:rPr lang="en-US" sz="9600" dirty="0"/>
              <a:t>Submit request with enough lead time, a few days to get the request</a:t>
            </a:r>
          </a:p>
          <a:p>
            <a:pPr marL="0" indent="0">
              <a:buNone/>
            </a:pPr>
            <a:r>
              <a:rPr lang="en-US" sz="9600" dirty="0"/>
              <a:t>    signed will not equal good results.</a:t>
            </a:r>
          </a:p>
          <a:p>
            <a:pPr>
              <a:buFont typeface="Wingdings" panose="05000000000000000000" pitchFamily="2" charset="2"/>
              <a:buChar char="v"/>
            </a:pPr>
            <a:endParaRPr lang="en-US" sz="9600" dirty="0"/>
          </a:p>
          <a:p>
            <a:pPr>
              <a:buFont typeface="Wingdings" panose="05000000000000000000" pitchFamily="2" charset="2"/>
              <a:buChar char="v"/>
            </a:pPr>
            <a:r>
              <a:rPr lang="en-US" sz="9600" dirty="0"/>
              <a:t>If the event leaves the Fitness Center property, and will requires other Sq involvement like SFS or Medical the request must be submitted to the Gatekeeper     for approval.</a:t>
            </a:r>
          </a:p>
          <a:p>
            <a:pPr>
              <a:buFont typeface="Wingdings" panose="05000000000000000000" pitchFamily="2" charset="2"/>
              <a:buChar char="v"/>
            </a:pPr>
            <a:endParaRPr lang="en-US" sz="9600" dirty="0"/>
          </a:p>
          <a:p>
            <a:pPr>
              <a:buFont typeface="Wingdings" panose="05000000000000000000" pitchFamily="2" charset="2"/>
              <a:buChar char="v"/>
            </a:pPr>
            <a:r>
              <a:rPr lang="en-US" sz="9600" dirty="0"/>
              <a:t>Communication with Fitness Program and events Coordinator is a must, please coordinate with both to deconflict prior to submission. This will ensure we don’t have two 5Ks back to back etc.</a:t>
            </a:r>
          </a:p>
          <a:p>
            <a:pPr marL="0" indent="0">
              <a:buNone/>
            </a:pPr>
            <a:endParaRPr lang="en-US" sz="9600" dirty="0"/>
          </a:p>
          <a:p>
            <a:pPr>
              <a:buFont typeface="Wingdings" panose="05000000000000000000" pitchFamily="2" charset="2"/>
              <a:buChar char="v"/>
            </a:pPr>
            <a:r>
              <a:rPr lang="en-US" sz="9600" dirty="0"/>
              <a:t>Submit e-SSS a minimum of 60 days before event to allow proper time for coordination and approval from MSG/CC.</a:t>
            </a:r>
          </a:p>
          <a:p>
            <a:pPr>
              <a:buFont typeface="Wingdings" panose="05000000000000000000" pitchFamily="2" charset="2"/>
              <a:buChar char="v"/>
            </a:pPr>
            <a:endParaRPr lang="en-US" sz="9600" dirty="0"/>
          </a:p>
          <a:p>
            <a:pPr>
              <a:buFont typeface="Wingdings" panose="05000000000000000000" pitchFamily="2" charset="2"/>
              <a:buChar char="v"/>
            </a:pPr>
            <a:r>
              <a:rPr lang="en-US" sz="9600" dirty="0"/>
              <a:t>You will receive a 786 FSS 5K Guidance to help you.</a:t>
            </a:r>
          </a:p>
          <a:p>
            <a:pPr marL="0" indent="0">
              <a:buNone/>
            </a:pPr>
            <a:endParaRPr lang="en-US" sz="9600" dirty="0"/>
          </a:p>
          <a:p>
            <a:endParaRPr lang="en-US" dirty="0"/>
          </a:p>
        </p:txBody>
      </p:sp>
      <p:pic>
        <p:nvPicPr>
          <p:cNvPr id="4" name="Picture 3">
            <a:extLst>
              <a:ext uri="{FF2B5EF4-FFF2-40B4-BE49-F238E27FC236}">
                <a16:creationId xmlns:a16="http://schemas.microsoft.com/office/drawing/2014/main" id="{9E2A5FFE-33F0-7D77-7376-C4AC61868265}"/>
              </a:ext>
            </a:extLst>
          </p:cNvPr>
          <p:cNvPicPr>
            <a:picLocks noChangeAspect="1"/>
          </p:cNvPicPr>
          <p:nvPr/>
        </p:nvPicPr>
        <p:blipFill>
          <a:blip r:embed="rId2"/>
          <a:stretch>
            <a:fillRect/>
          </a:stretch>
        </p:blipFill>
        <p:spPr>
          <a:xfrm>
            <a:off x="225043" y="1120140"/>
            <a:ext cx="11741914" cy="45719"/>
          </a:xfrm>
          <a:prstGeom prst="rect">
            <a:avLst/>
          </a:prstGeom>
        </p:spPr>
      </p:pic>
    </p:spTree>
    <p:extLst>
      <p:ext uri="{BB962C8B-B14F-4D97-AF65-F5344CB8AC3E}">
        <p14:creationId xmlns:p14="http://schemas.microsoft.com/office/powerpoint/2010/main" val="1160165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4B834-D5DE-8420-A109-CB48EBF62476}"/>
              </a:ext>
            </a:extLst>
          </p:cNvPr>
          <p:cNvSpPr>
            <a:spLocks noGrp="1"/>
          </p:cNvSpPr>
          <p:nvPr>
            <p:ph type="title"/>
          </p:nvPr>
        </p:nvSpPr>
        <p:spPr>
          <a:xfrm>
            <a:off x="609600" y="0"/>
            <a:ext cx="10972800" cy="1143000"/>
          </a:xfrm>
        </p:spPr>
        <p:txBody>
          <a:bodyPr/>
          <a:lstStyle/>
          <a:p>
            <a:pPr algn="ctr"/>
            <a:r>
              <a:rPr lang="en-US" b="1" dirty="0">
                <a:solidFill>
                  <a:srgbClr val="002060"/>
                </a:solidFill>
                <a:latin typeface="+mn-lt"/>
              </a:rPr>
              <a:t>Looking to have a 5K?</a:t>
            </a:r>
          </a:p>
        </p:txBody>
      </p:sp>
      <p:sp>
        <p:nvSpPr>
          <p:cNvPr id="3" name="Content Placeholder 2">
            <a:extLst>
              <a:ext uri="{FF2B5EF4-FFF2-40B4-BE49-F238E27FC236}">
                <a16:creationId xmlns:a16="http://schemas.microsoft.com/office/drawing/2014/main" id="{FBA00060-284F-E293-3F8F-13409EB47D72}"/>
              </a:ext>
            </a:extLst>
          </p:cNvPr>
          <p:cNvSpPr>
            <a:spLocks noGrp="1"/>
          </p:cNvSpPr>
          <p:nvPr>
            <p:ph idx="1"/>
          </p:nvPr>
        </p:nvSpPr>
        <p:spPr>
          <a:xfrm>
            <a:off x="609600" y="1442803"/>
            <a:ext cx="11427502" cy="5715000"/>
          </a:xfrm>
        </p:spPr>
        <p:txBody>
          <a:bodyPr>
            <a:normAutofit fontScale="92500" lnSpcReduction="10000"/>
          </a:bodyPr>
          <a:lstStyle/>
          <a:p>
            <a:pPr>
              <a:buFont typeface="Wingdings" panose="05000000000000000000" pitchFamily="2" charset="2"/>
              <a:buChar char="v"/>
            </a:pPr>
            <a:r>
              <a:rPr lang="en-US" dirty="0"/>
              <a:t>All Fitness programs and events have priority as it is a mandated program.</a:t>
            </a:r>
          </a:p>
          <a:p>
            <a:pPr marL="0" indent="0">
              <a:buNone/>
            </a:pPr>
            <a:endParaRPr lang="en-US" dirty="0"/>
          </a:p>
          <a:p>
            <a:pPr>
              <a:buFont typeface="Wingdings" panose="05000000000000000000" pitchFamily="2" charset="2"/>
              <a:buChar char="v"/>
            </a:pPr>
            <a:r>
              <a:rPr lang="en-US" dirty="0"/>
              <a:t>Ensure your event does not conflict with any base, wing events.  Refer to the 86 AW </a:t>
            </a:r>
            <a:r>
              <a:rPr lang="en-US" dirty="0" err="1"/>
              <a:t>strat</a:t>
            </a:r>
            <a:r>
              <a:rPr lang="en-US" dirty="0"/>
              <a:t> calendar on SharePoint and/or contact the 86 AW front office to verify that no events conflict with the date/time you have chosen</a:t>
            </a:r>
          </a:p>
          <a:p>
            <a:pPr marL="0" indent="0">
              <a:buNone/>
            </a:pPr>
            <a:endParaRPr lang="en-US" dirty="0"/>
          </a:p>
          <a:p>
            <a:pPr marL="0" marR="0" indent="0" algn="ctr">
              <a:lnSpc>
                <a:spcPct val="115000"/>
              </a:lnSpc>
              <a:spcBef>
                <a:spcPts val="0"/>
              </a:spcBef>
              <a:spcAft>
                <a:spcPts val="1000"/>
              </a:spcAft>
              <a:buNone/>
            </a:pPr>
            <a:r>
              <a:rPr lang="en-US" sz="1900" b="1" u="sng" dirty="0">
                <a:effectLst/>
                <a:latin typeface="Century Schoolbook" panose="02040604050505020304" pitchFamily="18" charset="0"/>
                <a:ea typeface="Calibri" panose="020F0502020204030204" pitchFamily="34" charset="0"/>
                <a:cs typeface="Times New Roman" panose="02020603050405020304" pitchFamily="18" charset="0"/>
              </a:rPr>
              <a:t>Useful Phone Numbers/Contact Information</a:t>
            </a:r>
            <a:endParaRPr lang="en-US" sz="1900" b="1"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15000"/>
              </a:lnSpc>
              <a:spcBef>
                <a:spcPts val="0"/>
              </a:spcBef>
              <a:spcAft>
                <a:spcPts val="0"/>
              </a:spcAft>
              <a:buNone/>
            </a:pPr>
            <a:r>
              <a:rPr lang="en-US" sz="1900" dirty="0">
                <a:effectLst/>
                <a:latin typeface="Century Schoolbook" panose="02040604050505020304" pitchFamily="18" charset="0"/>
                <a:ea typeface="Calibri" panose="020F0502020204030204" pitchFamily="34" charset="0"/>
                <a:cs typeface="Times New Roman" panose="02020603050405020304" pitchFamily="18" charset="0"/>
              </a:rPr>
              <a:t>786 FSS/FSVS: 480-0294</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15000"/>
              </a:lnSpc>
              <a:spcBef>
                <a:spcPts val="0"/>
              </a:spcBef>
              <a:spcAft>
                <a:spcPts val="0"/>
              </a:spcAft>
              <a:buNone/>
            </a:pPr>
            <a:r>
              <a:rPr lang="en-US" sz="1900" dirty="0">
                <a:effectLst/>
                <a:latin typeface="Century Schoolbook" panose="02040604050505020304" pitchFamily="18" charset="0"/>
                <a:ea typeface="Calibri" panose="020F0502020204030204" pitchFamily="34" charset="0"/>
                <a:cs typeface="Times New Roman" panose="02020603050405020304" pitchFamily="18" charset="0"/>
              </a:rPr>
              <a:t>86 SFS Police Services: 478-2232</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15000"/>
              </a:lnSpc>
              <a:spcBef>
                <a:spcPts val="0"/>
              </a:spcBef>
              <a:spcAft>
                <a:spcPts val="0"/>
              </a:spcAft>
              <a:buNone/>
            </a:pPr>
            <a:r>
              <a:rPr lang="en-US" sz="1900" dirty="0">
                <a:effectLst/>
                <a:latin typeface="Century Schoolbook" panose="02040604050505020304" pitchFamily="18" charset="0"/>
                <a:ea typeface="Calibri" panose="020F0502020204030204" pitchFamily="34" charset="0"/>
                <a:cs typeface="Times New Roman" panose="02020603050405020304" pitchFamily="18" charset="0"/>
              </a:rPr>
              <a:t>Outdoor Recreation: 480-5707</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15000"/>
              </a:lnSpc>
              <a:spcBef>
                <a:spcPts val="0"/>
              </a:spcBef>
              <a:spcAft>
                <a:spcPts val="0"/>
              </a:spcAft>
              <a:buNone/>
            </a:pPr>
            <a:r>
              <a:rPr lang="en-US" sz="1900" dirty="0">
                <a:effectLst/>
                <a:latin typeface="Century Schoolbook" panose="02040604050505020304" pitchFamily="18" charset="0"/>
                <a:ea typeface="Calibri" panose="020F0502020204030204" pitchFamily="34" charset="0"/>
                <a:cs typeface="Times New Roman" panose="02020603050405020304" pitchFamily="18" charset="0"/>
              </a:rPr>
              <a:t>CES Self Help Store: 480-5034/5035</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15000"/>
              </a:lnSpc>
              <a:spcBef>
                <a:spcPts val="0"/>
              </a:spcBef>
              <a:spcAft>
                <a:spcPts val="0"/>
              </a:spcAft>
              <a:buNone/>
            </a:pPr>
            <a:r>
              <a:rPr lang="en-US" sz="1900" dirty="0">
                <a:effectLst/>
                <a:latin typeface="Century Schoolbook" panose="02040604050505020304" pitchFamily="18" charset="0"/>
                <a:ea typeface="Calibri" panose="020F0502020204030204" pitchFamily="34" charset="0"/>
                <a:cs typeface="Times New Roman" panose="02020603050405020304" pitchFamily="18" charset="0"/>
              </a:rPr>
              <a:t>Ramstein Public Address Support: 480-5137 or email at: </a:t>
            </a:r>
            <a:r>
              <a:rPr lang="en-US" sz="1900" u="sng" dirty="0">
                <a:solidFill>
                  <a:srgbClr val="0000FF"/>
                </a:solidFill>
                <a:effectLst/>
                <a:latin typeface="Century Schoolbook" panose="02040604050505020304" pitchFamily="18" charset="0"/>
                <a:ea typeface="Calibri" panose="020F0502020204030204" pitchFamily="34" charset="0"/>
                <a:cs typeface="Times New Roman" panose="02020603050405020304" pitchFamily="18" charset="0"/>
                <a:hlinkClick r:id="rId2"/>
              </a:rPr>
              <a:t>ramstein.publicaddresssupport@ramstein.af.mil</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15000"/>
              </a:lnSpc>
              <a:spcBef>
                <a:spcPts val="0"/>
              </a:spcBef>
              <a:spcAft>
                <a:spcPts val="0"/>
              </a:spcAft>
              <a:buNone/>
            </a:pPr>
            <a:r>
              <a:rPr lang="en-US" sz="1900" dirty="0">
                <a:effectLst/>
                <a:latin typeface="Century Schoolbook" panose="02040604050505020304" pitchFamily="18" charset="0"/>
                <a:ea typeface="Calibri" panose="020F0502020204030204" pitchFamily="34" charset="0"/>
                <a:cs typeface="Times New Roman" panose="02020603050405020304" pitchFamily="18" charset="0"/>
              </a:rPr>
              <a:t>86 AW/SE: 480-7233</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15000"/>
              </a:lnSpc>
              <a:spcBef>
                <a:spcPts val="0"/>
              </a:spcBef>
              <a:spcAft>
                <a:spcPts val="0"/>
              </a:spcAft>
              <a:buNone/>
            </a:pPr>
            <a:r>
              <a:rPr lang="en-US" sz="1900" dirty="0">
                <a:effectLst/>
                <a:latin typeface="Century Schoolbook" panose="02040604050505020304" pitchFamily="18" charset="0"/>
                <a:ea typeface="Calibri" panose="020F0502020204030204" pitchFamily="34" charset="0"/>
                <a:cs typeface="Times New Roman" panose="02020603050405020304" pitchFamily="18" charset="0"/>
              </a:rPr>
              <a:t>86 AW/PA: 480-9196</a:t>
            </a:r>
          </a:p>
          <a:p>
            <a:pPr marL="0" marR="0" lvl="0" indent="0" algn="ctr">
              <a:lnSpc>
                <a:spcPct val="115000"/>
              </a:lnSpc>
              <a:spcBef>
                <a:spcPts val="0"/>
              </a:spcBef>
              <a:spcAft>
                <a:spcPts val="0"/>
              </a:spcAft>
              <a:buNone/>
            </a:pPr>
            <a:r>
              <a:rPr lang="en-US" sz="1900" dirty="0">
                <a:effectLst/>
                <a:latin typeface="Century Schoolbook" panose="02040604050505020304" pitchFamily="18" charset="0"/>
                <a:ea typeface="Calibri" panose="020F0502020204030204" pitchFamily="34" charset="0"/>
                <a:cs typeface="Times New Roman" panose="02020603050405020304" pitchFamily="18" charset="0"/>
              </a:rPr>
              <a:t>86 AW/AT: 480-2115</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15000"/>
              </a:lnSpc>
              <a:spcBef>
                <a:spcPts val="0"/>
              </a:spcBef>
              <a:spcAft>
                <a:spcPts val="1000"/>
              </a:spcAft>
              <a:buNone/>
            </a:pPr>
            <a:r>
              <a:rPr lang="en-US" sz="1900" dirty="0">
                <a:effectLst/>
                <a:latin typeface="Century Schoolbook" panose="02040604050505020304" pitchFamily="18" charset="0"/>
                <a:ea typeface="Calibri" panose="020F0502020204030204" pitchFamily="34" charset="0"/>
                <a:cs typeface="Times New Roman" panose="02020603050405020304" pitchFamily="18" charset="0"/>
              </a:rPr>
              <a:t>    86 MSG/CCE: 480-2000</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9600" dirty="0"/>
          </a:p>
          <a:p>
            <a:endParaRPr lang="en-US" dirty="0"/>
          </a:p>
        </p:txBody>
      </p:sp>
      <p:pic>
        <p:nvPicPr>
          <p:cNvPr id="4" name="Picture 3">
            <a:extLst>
              <a:ext uri="{FF2B5EF4-FFF2-40B4-BE49-F238E27FC236}">
                <a16:creationId xmlns:a16="http://schemas.microsoft.com/office/drawing/2014/main" id="{2A6C18A7-FFD2-9D34-AEF2-57491B89039E}"/>
              </a:ext>
            </a:extLst>
          </p:cNvPr>
          <p:cNvPicPr>
            <a:picLocks noChangeAspect="1"/>
          </p:cNvPicPr>
          <p:nvPr/>
        </p:nvPicPr>
        <p:blipFill>
          <a:blip r:embed="rId3"/>
          <a:stretch>
            <a:fillRect/>
          </a:stretch>
        </p:blipFill>
        <p:spPr>
          <a:xfrm>
            <a:off x="225043" y="1143000"/>
            <a:ext cx="11741914" cy="45719"/>
          </a:xfrm>
          <a:prstGeom prst="rect">
            <a:avLst/>
          </a:prstGeom>
        </p:spPr>
      </p:pic>
    </p:spTree>
    <p:extLst>
      <p:ext uri="{BB962C8B-B14F-4D97-AF65-F5344CB8AC3E}">
        <p14:creationId xmlns:p14="http://schemas.microsoft.com/office/powerpoint/2010/main" val="4228853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1A9BB92-44FD-E746-62C9-B76836917587}"/>
              </a:ext>
            </a:extLst>
          </p:cNvPr>
          <p:cNvSpPr txBox="1"/>
          <p:nvPr/>
        </p:nvSpPr>
        <p:spPr>
          <a:xfrm>
            <a:off x="464694" y="1219696"/>
            <a:ext cx="8758002" cy="5634556"/>
          </a:xfrm>
          <a:prstGeom prst="rect">
            <a:avLst/>
          </a:prstGeom>
          <a:noFill/>
        </p:spPr>
        <p:txBody>
          <a:bodyPr wrap="square">
            <a:spAutoFit/>
          </a:bodyPr>
          <a:lstStyle/>
          <a:p>
            <a:pPr marL="0" marR="0">
              <a:lnSpc>
                <a:spcPct val="115000"/>
              </a:lnSpc>
              <a:spcBef>
                <a:spcPts val="0"/>
              </a:spcBef>
              <a:spcAft>
                <a:spcPts val="1000"/>
              </a:spcAft>
            </a:pPr>
            <a:r>
              <a:rPr lang="en-US" sz="2000" b="1" u="sng" dirty="0" err="1">
                <a:effectLst/>
                <a:latin typeface="Century Schoolbook" panose="02040604050505020304" pitchFamily="18" charset="0"/>
                <a:ea typeface="Calibri" panose="020F0502020204030204" pitchFamily="34" charset="0"/>
                <a:cs typeface="Times New Roman" panose="02020603050405020304" pitchFamily="18" charset="0"/>
              </a:rPr>
              <a:t>eSSS</a:t>
            </a:r>
            <a:r>
              <a:rPr lang="en-US" sz="2000" b="1" u="sng" dirty="0">
                <a:effectLst/>
                <a:latin typeface="Century Schoolbook" panose="02040604050505020304" pitchFamily="18" charset="0"/>
                <a:ea typeface="Calibri" panose="020F0502020204030204" pitchFamily="34" charset="0"/>
                <a:cs typeface="Times New Roman" panose="02020603050405020304" pitchFamily="18" charset="0"/>
              </a:rPr>
              <a:t> Guidance:</a:t>
            </a:r>
            <a:endParaRPr lang="en-US" sz="2000" b="1" u="sng"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Wingdings" panose="05000000000000000000" pitchFamily="2" charset="2"/>
              <a:buChar char="v"/>
            </a:pPr>
            <a:r>
              <a:rPr lang="en-US" sz="2000" dirty="0">
                <a:effectLst/>
                <a:latin typeface="Century Schoolbook" panose="02040604050505020304" pitchFamily="18" charset="0"/>
                <a:ea typeface="Calibri" panose="020F0502020204030204" pitchFamily="34" charset="0"/>
                <a:cs typeface="Times New Roman" panose="02020603050405020304" pitchFamily="18" charset="0"/>
              </a:rPr>
              <a:t>Routing: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Ø"/>
            </a:pPr>
            <a:r>
              <a:rPr lang="en-US" sz="2000" dirty="0">
                <a:effectLst/>
                <a:latin typeface="Century Schoolbook" panose="02040604050505020304" pitchFamily="18" charset="0"/>
                <a:ea typeface="Calibri" panose="020F0502020204030204" pitchFamily="34" charset="0"/>
                <a:cs typeface="Times New Roman" panose="02020603050405020304" pitchFamily="18" charset="0"/>
              </a:rPr>
              <a:t>(your sq/CC or org president)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Ø"/>
            </a:pPr>
            <a:r>
              <a:rPr lang="en-US" sz="2000" dirty="0">
                <a:effectLst/>
                <a:latin typeface="Century Schoolbook" panose="02040604050505020304" pitchFamily="18" charset="0"/>
                <a:ea typeface="Calibri" panose="020F0502020204030204" pitchFamily="34" charset="0"/>
                <a:cs typeface="Times New Roman" panose="02020603050405020304" pitchFamily="18" charset="0"/>
              </a:rPr>
              <a:t>786 FSS/FSVS  (Mr. Marcus </a:t>
            </a:r>
            <a:r>
              <a:rPr lang="en-US" sz="2000" dirty="0" err="1">
                <a:effectLst/>
                <a:latin typeface="Century Schoolbook" panose="02040604050505020304" pitchFamily="18" charset="0"/>
                <a:ea typeface="Calibri" panose="020F0502020204030204" pitchFamily="34" charset="0"/>
                <a:cs typeface="Times New Roman" panose="02020603050405020304" pitchFamily="18" charset="0"/>
              </a:rPr>
              <a:t>Grothues</a:t>
            </a:r>
            <a:r>
              <a:rPr lang="en-US" sz="2000" dirty="0">
                <a:effectLst/>
                <a:latin typeface="Century Schoolbook" panose="020406040505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Ø"/>
            </a:pPr>
            <a:r>
              <a:rPr lang="en-US" sz="2000" dirty="0">
                <a:effectLst/>
                <a:latin typeface="Century Schoolbook" panose="02040604050505020304" pitchFamily="18" charset="0"/>
                <a:ea typeface="Calibri" panose="020F0502020204030204" pitchFamily="34" charset="0"/>
                <a:cs typeface="Times New Roman" panose="02020603050405020304" pitchFamily="18" charset="0"/>
              </a:rPr>
              <a:t>786 FSS/FSV</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Ø"/>
            </a:pPr>
            <a:r>
              <a:rPr lang="en-US" sz="2000" dirty="0">
                <a:effectLst/>
                <a:latin typeface="Century Schoolbook" panose="02040604050505020304" pitchFamily="18" charset="0"/>
                <a:ea typeface="Calibri" panose="020F0502020204030204" pitchFamily="34" charset="0"/>
                <a:cs typeface="Times New Roman" panose="02020603050405020304" pitchFamily="18" charset="0"/>
              </a:rPr>
              <a:t>786 FSS/CC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Ø"/>
            </a:pPr>
            <a:r>
              <a:rPr lang="en-US" sz="2000" dirty="0">
                <a:effectLst/>
                <a:latin typeface="Century Schoolbook" panose="02040604050505020304" pitchFamily="18" charset="0"/>
                <a:ea typeface="Calibri" panose="020F0502020204030204" pitchFamily="34" charset="0"/>
                <a:cs typeface="Times New Roman" panose="02020603050405020304" pitchFamily="18" charset="0"/>
              </a:rPr>
              <a:t>86 FSS/CC (for private orgs only)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Ø"/>
            </a:pPr>
            <a:r>
              <a:rPr lang="en-US" sz="2000" dirty="0">
                <a:effectLst/>
                <a:latin typeface="Century Schoolbook" panose="02040604050505020304" pitchFamily="18" charset="0"/>
                <a:ea typeface="Calibri" panose="020F0502020204030204" pitchFamily="34" charset="0"/>
                <a:cs typeface="Times New Roman" panose="02020603050405020304" pitchFamily="18" charset="0"/>
              </a:rPr>
              <a:t>86 SFS/CC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Ø"/>
            </a:pPr>
            <a:r>
              <a:rPr lang="en-US" sz="2000" dirty="0">
                <a:effectLst/>
                <a:latin typeface="Century Schoolbook" panose="02040604050505020304" pitchFamily="18" charset="0"/>
                <a:ea typeface="Calibri" panose="020F0502020204030204" pitchFamily="34" charset="0"/>
                <a:cs typeface="Times New Roman" panose="02020603050405020304" pitchFamily="18" charset="0"/>
              </a:rPr>
              <a:t>86 AW/SE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Ø"/>
            </a:pPr>
            <a:r>
              <a:rPr lang="en-US" sz="2000" dirty="0">
                <a:effectLst/>
                <a:latin typeface="Century Schoolbook" panose="02040604050505020304" pitchFamily="18" charset="0"/>
                <a:ea typeface="Calibri" panose="020F0502020204030204" pitchFamily="34" charset="0"/>
                <a:cs typeface="Times New Roman" panose="02020603050405020304" pitchFamily="18" charset="0"/>
              </a:rPr>
              <a:t>86 AW/PA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Ø"/>
            </a:pPr>
            <a:r>
              <a:rPr lang="en-US" sz="2000" dirty="0">
                <a:effectLst/>
                <a:latin typeface="Century Schoolbook" panose="02040604050505020304" pitchFamily="18" charset="0"/>
                <a:ea typeface="Calibri" panose="020F0502020204030204" pitchFamily="34" charset="0"/>
                <a:cs typeface="Times New Roman" panose="02020603050405020304" pitchFamily="18" charset="0"/>
              </a:rPr>
              <a:t>86 AW/AT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Ø"/>
            </a:pPr>
            <a:r>
              <a:rPr lang="en-US" sz="2000" dirty="0">
                <a:effectLst/>
                <a:latin typeface="Century Schoolbook" panose="02040604050505020304" pitchFamily="18" charset="0"/>
                <a:ea typeface="Calibri" panose="020F0502020204030204" pitchFamily="34" charset="0"/>
                <a:cs typeface="Times New Roman" panose="02020603050405020304" pitchFamily="18" charset="0"/>
              </a:rPr>
              <a:t>86 MDG/CC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Ø"/>
            </a:pPr>
            <a:r>
              <a:rPr lang="en-US" sz="2000" dirty="0">
                <a:effectLst/>
                <a:latin typeface="Century Schoolbook" panose="02040604050505020304" pitchFamily="18" charset="0"/>
                <a:ea typeface="Calibri" panose="020F0502020204030204" pitchFamily="34" charset="0"/>
                <a:cs typeface="Times New Roman" panose="02020603050405020304" pitchFamily="18" charset="0"/>
              </a:rPr>
              <a:t>86 MSG/CCE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Ø"/>
            </a:pPr>
            <a:r>
              <a:rPr lang="en-US" sz="2000" dirty="0">
                <a:effectLst/>
                <a:latin typeface="Century Schoolbook" panose="02040604050505020304" pitchFamily="18" charset="0"/>
                <a:ea typeface="Calibri" panose="020F0502020204030204" pitchFamily="34" charset="0"/>
                <a:cs typeface="Times New Roman" panose="02020603050405020304" pitchFamily="18" charset="0"/>
              </a:rPr>
              <a:t>86 MSG/CD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Ø"/>
            </a:pPr>
            <a:r>
              <a:rPr lang="en-US" sz="2000" dirty="0">
                <a:effectLst/>
                <a:latin typeface="Century Schoolbook" panose="02040604050505020304" pitchFamily="18" charset="0"/>
                <a:ea typeface="Calibri" panose="020F0502020204030204" pitchFamily="34" charset="0"/>
                <a:cs typeface="Times New Roman" panose="02020603050405020304" pitchFamily="18" charset="0"/>
              </a:rPr>
              <a:t>86 MSG/CC for approval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DB4319C8-BC01-F827-D2A0-22D1F5F821EC}"/>
              </a:ext>
            </a:extLst>
          </p:cNvPr>
          <p:cNvSpPr>
            <a:spLocks noGrp="1"/>
          </p:cNvSpPr>
          <p:nvPr>
            <p:ph type="title"/>
          </p:nvPr>
        </p:nvSpPr>
        <p:spPr>
          <a:xfrm>
            <a:off x="609600" y="3748"/>
            <a:ext cx="10972800" cy="1143000"/>
          </a:xfrm>
        </p:spPr>
        <p:txBody>
          <a:bodyPr/>
          <a:lstStyle/>
          <a:p>
            <a:pPr algn="ctr"/>
            <a:r>
              <a:rPr lang="en-US" b="1" dirty="0">
                <a:solidFill>
                  <a:srgbClr val="002060"/>
                </a:solidFill>
                <a:latin typeface="+mn-lt"/>
              </a:rPr>
              <a:t>Looking to have a 5K?</a:t>
            </a:r>
          </a:p>
        </p:txBody>
      </p:sp>
      <p:pic>
        <p:nvPicPr>
          <p:cNvPr id="7" name="Picture 6">
            <a:extLst>
              <a:ext uri="{FF2B5EF4-FFF2-40B4-BE49-F238E27FC236}">
                <a16:creationId xmlns:a16="http://schemas.microsoft.com/office/drawing/2014/main" id="{32F67B61-0D41-86DD-8AA5-E72C95DDEECB}"/>
              </a:ext>
            </a:extLst>
          </p:cNvPr>
          <p:cNvPicPr>
            <a:picLocks noChangeAspect="1"/>
          </p:cNvPicPr>
          <p:nvPr/>
        </p:nvPicPr>
        <p:blipFill>
          <a:blip r:embed="rId2"/>
          <a:stretch>
            <a:fillRect/>
          </a:stretch>
        </p:blipFill>
        <p:spPr>
          <a:xfrm>
            <a:off x="225043" y="1101029"/>
            <a:ext cx="11741914" cy="45719"/>
          </a:xfrm>
          <a:prstGeom prst="rect">
            <a:avLst/>
          </a:prstGeom>
        </p:spPr>
      </p:pic>
    </p:spTree>
    <p:extLst>
      <p:ext uri="{BB962C8B-B14F-4D97-AF65-F5344CB8AC3E}">
        <p14:creationId xmlns:p14="http://schemas.microsoft.com/office/powerpoint/2010/main" val="4050939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416FA-6A74-C614-F895-242531E6B933}"/>
              </a:ext>
            </a:extLst>
          </p:cNvPr>
          <p:cNvSpPr>
            <a:spLocks noGrp="1"/>
          </p:cNvSpPr>
          <p:nvPr>
            <p:ph type="title"/>
          </p:nvPr>
        </p:nvSpPr>
        <p:spPr>
          <a:xfrm>
            <a:off x="609600" y="0"/>
            <a:ext cx="10972800" cy="1143000"/>
          </a:xfrm>
        </p:spPr>
        <p:txBody>
          <a:bodyPr/>
          <a:lstStyle/>
          <a:p>
            <a:pPr algn="ctr"/>
            <a:r>
              <a:rPr lang="en-US" b="1" dirty="0">
                <a:solidFill>
                  <a:srgbClr val="002060"/>
                </a:solidFill>
                <a:latin typeface="+mn-lt"/>
              </a:rPr>
              <a:t>Looking to do a Bagging Fund Raiser </a:t>
            </a:r>
          </a:p>
        </p:txBody>
      </p:sp>
      <p:sp>
        <p:nvSpPr>
          <p:cNvPr id="5" name="Content Placeholder 2">
            <a:extLst>
              <a:ext uri="{FF2B5EF4-FFF2-40B4-BE49-F238E27FC236}">
                <a16:creationId xmlns:a16="http://schemas.microsoft.com/office/drawing/2014/main" id="{3246D01C-5428-2CC1-913F-683004AA7394}"/>
              </a:ext>
            </a:extLst>
          </p:cNvPr>
          <p:cNvSpPr>
            <a:spLocks noGrp="1"/>
          </p:cNvSpPr>
          <p:nvPr>
            <p:ph idx="1"/>
          </p:nvPr>
        </p:nvSpPr>
        <p:spPr>
          <a:xfrm>
            <a:off x="382249" y="1502314"/>
            <a:ext cx="11427502" cy="4389120"/>
          </a:xfrm>
        </p:spPr>
        <p:txBody>
          <a:bodyPr>
            <a:normAutofit fontScale="92500" lnSpcReduction="10000"/>
          </a:bodyPr>
          <a:lstStyle/>
          <a:p>
            <a:pPr>
              <a:buFont typeface="Wingdings" panose="05000000000000000000" pitchFamily="2" charset="2"/>
              <a:buChar char="v"/>
            </a:pPr>
            <a:r>
              <a:rPr lang="en-US" dirty="0"/>
              <a:t>Contact the Commissary about what availability is for fundraising.</a:t>
            </a:r>
          </a:p>
          <a:p>
            <a:pPr>
              <a:buFont typeface="Wingdings" panose="05000000000000000000" pitchFamily="2" charset="2"/>
              <a:buChar char="v"/>
            </a:pPr>
            <a:endParaRPr lang="en-US" dirty="0"/>
          </a:p>
          <a:p>
            <a:pPr>
              <a:buFont typeface="Wingdings" panose="05000000000000000000" pitchFamily="2" charset="2"/>
              <a:buChar char="v"/>
            </a:pPr>
            <a:r>
              <a:rPr lang="en-US" dirty="0"/>
              <a:t>Have the manager sign the request form as the facility manager and turn it back into the PO’s Office. </a:t>
            </a:r>
          </a:p>
          <a:p>
            <a:pPr>
              <a:buFont typeface="Wingdings" panose="05000000000000000000" pitchFamily="2" charset="2"/>
              <a:buChar char="v"/>
            </a:pPr>
            <a:endParaRPr lang="en-US" dirty="0"/>
          </a:p>
          <a:p>
            <a:pPr>
              <a:buFont typeface="Wingdings" panose="05000000000000000000" pitchFamily="2" charset="2"/>
              <a:buChar char="v"/>
            </a:pPr>
            <a:r>
              <a:rPr lang="en-US" dirty="0"/>
              <a:t>Since your PO is bagging, all tips are yours.</a:t>
            </a:r>
          </a:p>
          <a:p>
            <a:pPr marL="0" indent="0">
              <a:buNone/>
            </a:pPr>
            <a:endParaRPr lang="en-US" dirty="0"/>
          </a:p>
          <a:p>
            <a:pPr>
              <a:buFont typeface="Wingdings" panose="05000000000000000000" pitchFamily="2" charset="2"/>
              <a:buChar char="v"/>
            </a:pPr>
            <a:r>
              <a:rPr lang="en-US" dirty="0"/>
              <a:t>You may have multiple days or weekends (within 30 days) on one fundraiser request. </a:t>
            </a:r>
          </a:p>
          <a:p>
            <a:pPr marL="0" indent="0">
              <a:buNone/>
            </a:pPr>
            <a:endParaRPr lang="en-US" dirty="0"/>
          </a:p>
          <a:p>
            <a:pPr>
              <a:buFont typeface="Wingdings" panose="05000000000000000000" pitchFamily="2" charset="2"/>
              <a:buChar char="v"/>
            </a:pPr>
            <a:r>
              <a:rPr lang="en-US" dirty="0"/>
              <a:t> We do allow Army POs to take place in either Commissary Bagging. </a:t>
            </a:r>
          </a:p>
          <a:p>
            <a:pPr marL="0" indent="0">
              <a:buNone/>
            </a:pPr>
            <a:endParaRPr lang="en-US" dirty="0"/>
          </a:p>
        </p:txBody>
      </p:sp>
      <p:pic>
        <p:nvPicPr>
          <p:cNvPr id="6" name="Picture 5">
            <a:extLst>
              <a:ext uri="{FF2B5EF4-FFF2-40B4-BE49-F238E27FC236}">
                <a16:creationId xmlns:a16="http://schemas.microsoft.com/office/drawing/2014/main" id="{34F7D2C0-4225-00A0-AAA5-43B9B9A6F0F4}"/>
              </a:ext>
            </a:extLst>
          </p:cNvPr>
          <p:cNvPicPr>
            <a:picLocks noChangeAspect="1"/>
          </p:cNvPicPr>
          <p:nvPr/>
        </p:nvPicPr>
        <p:blipFill>
          <a:blip r:embed="rId2"/>
          <a:stretch>
            <a:fillRect/>
          </a:stretch>
        </p:blipFill>
        <p:spPr>
          <a:xfrm>
            <a:off x="225043" y="1097281"/>
            <a:ext cx="11741914" cy="45719"/>
          </a:xfrm>
          <a:prstGeom prst="rect">
            <a:avLst/>
          </a:prstGeom>
        </p:spPr>
      </p:pic>
    </p:spTree>
    <p:extLst>
      <p:ext uri="{BB962C8B-B14F-4D97-AF65-F5344CB8AC3E}">
        <p14:creationId xmlns:p14="http://schemas.microsoft.com/office/powerpoint/2010/main" val="919941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29333" y="1242504"/>
            <a:ext cx="9333334" cy="4372992"/>
          </a:xfrm>
          <a:prstGeom prst="rect">
            <a:avLst/>
          </a:prstGeom>
        </p:spPr>
        <p:txBody>
          <a:bodyPr vert="horz" wrap="square" lIns="0" tIns="109220" rIns="0" bIns="0" rtlCol="0">
            <a:spAutoFit/>
          </a:bodyPr>
          <a:lstStyle/>
          <a:p>
            <a:pPr marR="4445" algn="ctr">
              <a:spcBef>
                <a:spcPts val="860"/>
              </a:spcBef>
            </a:pPr>
            <a:r>
              <a:rPr sz="4400" b="1" u="sng" dirty="0">
                <a:solidFill>
                  <a:srgbClr val="000066"/>
                </a:solidFill>
                <a:uFill>
                  <a:solidFill>
                    <a:srgbClr val="000066"/>
                  </a:solidFill>
                </a:uFill>
                <a:latin typeface="Arial"/>
                <a:cs typeface="Arial"/>
              </a:rPr>
              <a:t>Commissary</a:t>
            </a:r>
            <a:r>
              <a:rPr sz="4400" b="1" u="sng" spc="-35" dirty="0">
                <a:solidFill>
                  <a:srgbClr val="000066"/>
                </a:solidFill>
                <a:uFill>
                  <a:solidFill>
                    <a:srgbClr val="000066"/>
                  </a:solidFill>
                </a:uFill>
                <a:latin typeface="Arial"/>
                <a:cs typeface="Arial"/>
              </a:rPr>
              <a:t> </a:t>
            </a:r>
            <a:r>
              <a:rPr sz="4400" b="1" u="sng" spc="-10" dirty="0">
                <a:solidFill>
                  <a:srgbClr val="000066"/>
                </a:solidFill>
                <a:uFill>
                  <a:solidFill>
                    <a:srgbClr val="000066"/>
                  </a:solidFill>
                </a:uFill>
                <a:latin typeface="Arial"/>
                <a:cs typeface="Arial"/>
              </a:rPr>
              <a:t>POC’s</a:t>
            </a:r>
            <a:endParaRPr sz="4400" dirty="0">
              <a:latin typeface="Arial"/>
              <a:cs typeface="Arial"/>
            </a:endParaRPr>
          </a:p>
          <a:p>
            <a:pPr marL="1659889" marR="1658620" indent="-635" algn="ctr">
              <a:lnSpc>
                <a:spcPts val="3390"/>
              </a:lnSpc>
              <a:spcBef>
                <a:spcPts val="170"/>
              </a:spcBef>
            </a:pPr>
            <a:r>
              <a:rPr sz="2800" b="1" dirty="0">
                <a:solidFill>
                  <a:srgbClr val="000066"/>
                </a:solidFill>
                <a:latin typeface="Arial"/>
                <a:cs typeface="Arial"/>
              </a:rPr>
              <a:t>Christopher</a:t>
            </a:r>
            <a:r>
              <a:rPr sz="2800" b="1" spc="225" dirty="0">
                <a:solidFill>
                  <a:srgbClr val="000066"/>
                </a:solidFill>
                <a:latin typeface="Arial"/>
                <a:cs typeface="Arial"/>
              </a:rPr>
              <a:t> </a:t>
            </a:r>
            <a:r>
              <a:rPr sz="2800" b="1" spc="-10" dirty="0">
                <a:solidFill>
                  <a:srgbClr val="000066"/>
                </a:solidFill>
                <a:latin typeface="Arial"/>
                <a:cs typeface="Arial"/>
              </a:rPr>
              <a:t>Orosco </a:t>
            </a:r>
            <a:r>
              <a:rPr sz="2800" b="1" dirty="0">
                <a:solidFill>
                  <a:srgbClr val="000066"/>
                </a:solidFill>
                <a:latin typeface="Arial"/>
                <a:cs typeface="Arial"/>
              </a:rPr>
              <a:t>Pearl</a:t>
            </a:r>
            <a:r>
              <a:rPr sz="2800" b="1" spc="185" dirty="0">
                <a:solidFill>
                  <a:srgbClr val="000066"/>
                </a:solidFill>
                <a:latin typeface="Arial"/>
                <a:cs typeface="Arial"/>
              </a:rPr>
              <a:t> </a:t>
            </a:r>
            <a:r>
              <a:rPr sz="2800" b="1" spc="-10" dirty="0">
                <a:solidFill>
                  <a:srgbClr val="000066"/>
                </a:solidFill>
                <a:latin typeface="Arial"/>
                <a:cs typeface="Arial"/>
              </a:rPr>
              <a:t>Cardiel-Santos </a:t>
            </a:r>
            <a:r>
              <a:rPr sz="2800" b="1" dirty="0">
                <a:solidFill>
                  <a:srgbClr val="000066"/>
                </a:solidFill>
                <a:latin typeface="Arial"/>
                <a:cs typeface="Arial"/>
              </a:rPr>
              <a:t>Ciara</a:t>
            </a:r>
            <a:r>
              <a:rPr sz="2800" b="1" spc="140" dirty="0">
                <a:solidFill>
                  <a:srgbClr val="000066"/>
                </a:solidFill>
                <a:latin typeface="Arial"/>
                <a:cs typeface="Arial"/>
              </a:rPr>
              <a:t> </a:t>
            </a:r>
            <a:r>
              <a:rPr sz="2800" b="1" spc="-10" dirty="0">
                <a:solidFill>
                  <a:srgbClr val="000066"/>
                </a:solidFill>
                <a:latin typeface="Arial"/>
                <a:cs typeface="Arial"/>
              </a:rPr>
              <a:t>Willingham </a:t>
            </a:r>
            <a:r>
              <a:rPr sz="2800" b="1" dirty="0">
                <a:solidFill>
                  <a:srgbClr val="000066"/>
                </a:solidFill>
                <a:latin typeface="Arial"/>
                <a:cs typeface="Arial"/>
              </a:rPr>
              <a:t>Scott</a:t>
            </a:r>
            <a:r>
              <a:rPr sz="2800" b="1" spc="140" dirty="0">
                <a:solidFill>
                  <a:srgbClr val="000066"/>
                </a:solidFill>
                <a:latin typeface="Arial"/>
                <a:cs typeface="Arial"/>
              </a:rPr>
              <a:t> </a:t>
            </a:r>
            <a:r>
              <a:rPr sz="2800" b="1" spc="-10" dirty="0">
                <a:solidFill>
                  <a:srgbClr val="000066"/>
                </a:solidFill>
                <a:latin typeface="Arial"/>
                <a:cs typeface="Arial"/>
              </a:rPr>
              <a:t>Huckins</a:t>
            </a:r>
            <a:r>
              <a:rPr sz="2800" b="1" spc="585" dirty="0">
                <a:solidFill>
                  <a:srgbClr val="000066"/>
                </a:solidFill>
                <a:latin typeface="Arial"/>
                <a:cs typeface="Arial"/>
              </a:rPr>
              <a:t> </a:t>
            </a:r>
            <a:r>
              <a:rPr sz="2800" b="1" dirty="0">
                <a:solidFill>
                  <a:srgbClr val="000066"/>
                </a:solidFill>
                <a:latin typeface="Arial"/>
                <a:cs typeface="Arial"/>
              </a:rPr>
              <a:t>Jacob</a:t>
            </a:r>
            <a:r>
              <a:rPr sz="2800" b="1" spc="145" dirty="0">
                <a:solidFill>
                  <a:srgbClr val="000066"/>
                </a:solidFill>
                <a:latin typeface="Arial"/>
                <a:cs typeface="Arial"/>
              </a:rPr>
              <a:t> </a:t>
            </a:r>
            <a:r>
              <a:rPr sz="2800" b="1" spc="-10" dirty="0">
                <a:solidFill>
                  <a:srgbClr val="000066"/>
                </a:solidFill>
                <a:latin typeface="Arial"/>
                <a:cs typeface="Arial"/>
              </a:rPr>
              <a:t>Phillips</a:t>
            </a:r>
            <a:endParaRPr sz="2800" dirty="0">
              <a:latin typeface="Arial"/>
              <a:cs typeface="Arial"/>
            </a:endParaRPr>
          </a:p>
          <a:p>
            <a:pPr algn="ctr">
              <a:spcBef>
                <a:spcPts val="475"/>
              </a:spcBef>
            </a:pPr>
            <a:r>
              <a:rPr sz="4400" b="1" u="sng" dirty="0">
                <a:solidFill>
                  <a:srgbClr val="000066"/>
                </a:solidFill>
                <a:uFill>
                  <a:solidFill>
                    <a:srgbClr val="000066"/>
                  </a:solidFill>
                </a:uFill>
                <a:latin typeface="Arial"/>
                <a:cs typeface="Arial"/>
              </a:rPr>
              <a:t>Contact</a:t>
            </a:r>
            <a:r>
              <a:rPr sz="4400" b="1" u="sng" spc="-25" dirty="0">
                <a:solidFill>
                  <a:srgbClr val="000066"/>
                </a:solidFill>
                <a:uFill>
                  <a:solidFill>
                    <a:srgbClr val="000066"/>
                  </a:solidFill>
                </a:uFill>
                <a:latin typeface="Arial"/>
                <a:cs typeface="Arial"/>
              </a:rPr>
              <a:t> </a:t>
            </a:r>
            <a:r>
              <a:rPr sz="4400" b="1" u="sng" spc="-20" dirty="0">
                <a:solidFill>
                  <a:srgbClr val="000066"/>
                </a:solidFill>
                <a:uFill>
                  <a:solidFill>
                    <a:srgbClr val="000066"/>
                  </a:solidFill>
                </a:uFill>
                <a:latin typeface="Arial"/>
                <a:cs typeface="Arial"/>
              </a:rPr>
              <a:t>Info</a:t>
            </a:r>
            <a:endParaRPr sz="4400" dirty="0">
              <a:latin typeface="Arial"/>
              <a:cs typeface="Arial"/>
            </a:endParaRPr>
          </a:p>
          <a:p>
            <a:pPr marL="2540" algn="ctr">
              <a:spcBef>
                <a:spcPts val="605"/>
              </a:spcBef>
            </a:pPr>
            <a:r>
              <a:rPr sz="2800" b="1" u="sng" spc="-10" dirty="0">
                <a:solidFill>
                  <a:srgbClr val="FB0028"/>
                </a:solidFill>
                <a:uFill>
                  <a:solidFill>
                    <a:srgbClr val="FB0028"/>
                  </a:solidFill>
                </a:uFill>
                <a:latin typeface="Arial"/>
                <a:cs typeface="Arial"/>
                <a:hlinkClick r:id="rId2"/>
              </a:rPr>
              <a:t>Ramstein.Commissary@deca.mil</a:t>
            </a:r>
            <a:endParaRPr sz="2800" dirty="0">
              <a:latin typeface="Arial"/>
              <a:cs typeface="Arial"/>
            </a:endParaRPr>
          </a:p>
          <a:p>
            <a:pPr algn="ctr">
              <a:spcBef>
                <a:spcPts val="495"/>
              </a:spcBef>
            </a:pPr>
            <a:r>
              <a:rPr sz="2800" b="1" dirty="0">
                <a:solidFill>
                  <a:srgbClr val="000066"/>
                </a:solidFill>
                <a:latin typeface="Segoe UI Symbol"/>
                <a:cs typeface="Segoe UI Symbol"/>
              </a:rPr>
              <a:t>☎</a:t>
            </a:r>
            <a:r>
              <a:rPr sz="2800" b="1" spc="80" dirty="0">
                <a:solidFill>
                  <a:srgbClr val="000066"/>
                </a:solidFill>
                <a:latin typeface="Segoe UI Symbol"/>
                <a:cs typeface="Segoe UI Symbol"/>
              </a:rPr>
              <a:t> </a:t>
            </a:r>
            <a:r>
              <a:rPr sz="2800" b="1" dirty="0">
                <a:solidFill>
                  <a:srgbClr val="000066"/>
                </a:solidFill>
                <a:latin typeface="Arial"/>
                <a:cs typeface="Arial"/>
              </a:rPr>
              <a:t>Comm:</a:t>
            </a:r>
            <a:r>
              <a:rPr sz="2800" b="1" spc="160" dirty="0">
                <a:solidFill>
                  <a:srgbClr val="000066"/>
                </a:solidFill>
                <a:latin typeface="Arial"/>
                <a:cs typeface="Arial"/>
              </a:rPr>
              <a:t> </a:t>
            </a:r>
            <a:r>
              <a:rPr sz="2800" b="1" dirty="0">
                <a:solidFill>
                  <a:srgbClr val="000066"/>
                </a:solidFill>
                <a:latin typeface="Arial"/>
                <a:cs typeface="Arial"/>
              </a:rPr>
              <a:t>+49</a:t>
            </a:r>
            <a:r>
              <a:rPr sz="2800" b="1" spc="55" dirty="0">
                <a:solidFill>
                  <a:srgbClr val="000066"/>
                </a:solidFill>
                <a:latin typeface="Arial"/>
                <a:cs typeface="Arial"/>
              </a:rPr>
              <a:t> </a:t>
            </a:r>
            <a:r>
              <a:rPr sz="2800" b="1" spc="-10" dirty="0">
                <a:solidFill>
                  <a:srgbClr val="000066"/>
                </a:solidFill>
                <a:latin typeface="Arial"/>
                <a:cs typeface="Arial"/>
              </a:rPr>
              <a:t>(0)6371-</a:t>
            </a:r>
            <a:r>
              <a:rPr sz="2800" b="1" dirty="0">
                <a:solidFill>
                  <a:srgbClr val="000066"/>
                </a:solidFill>
                <a:latin typeface="Arial"/>
                <a:cs typeface="Arial"/>
              </a:rPr>
              <a:t>47-6712</a:t>
            </a:r>
            <a:r>
              <a:rPr sz="2800" b="1" spc="345" dirty="0">
                <a:solidFill>
                  <a:srgbClr val="000066"/>
                </a:solidFill>
                <a:latin typeface="Arial"/>
                <a:cs typeface="Arial"/>
              </a:rPr>
              <a:t> </a:t>
            </a:r>
            <a:r>
              <a:rPr sz="2800" b="1" dirty="0">
                <a:solidFill>
                  <a:srgbClr val="000066"/>
                </a:solidFill>
                <a:latin typeface="Arial"/>
                <a:cs typeface="Arial"/>
              </a:rPr>
              <a:t>/</a:t>
            </a:r>
            <a:r>
              <a:rPr sz="2800" b="1" spc="70" dirty="0">
                <a:solidFill>
                  <a:srgbClr val="000066"/>
                </a:solidFill>
                <a:latin typeface="Arial"/>
                <a:cs typeface="Arial"/>
              </a:rPr>
              <a:t> </a:t>
            </a:r>
            <a:r>
              <a:rPr sz="2800" b="1" dirty="0">
                <a:solidFill>
                  <a:srgbClr val="000066"/>
                </a:solidFill>
                <a:latin typeface="Arial"/>
                <a:cs typeface="Arial"/>
              </a:rPr>
              <a:t>7159</a:t>
            </a:r>
            <a:r>
              <a:rPr sz="2800" b="1" spc="125" dirty="0">
                <a:solidFill>
                  <a:srgbClr val="000066"/>
                </a:solidFill>
                <a:latin typeface="Arial"/>
                <a:cs typeface="Arial"/>
              </a:rPr>
              <a:t> </a:t>
            </a:r>
            <a:r>
              <a:rPr sz="2800" b="1" dirty="0">
                <a:solidFill>
                  <a:srgbClr val="000066"/>
                </a:solidFill>
                <a:latin typeface="Arial"/>
                <a:cs typeface="Arial"/>
              </a:rPr>
              <a:t>/</a:t>
            </a:r>
            <a:r>
              <a:rPr sz="2800" b="1" spc="70" dirty="0">
                <a:solidFill>
                  <a:srgbClr val="000066"/>
                </a:solidFill>
                <a:latin typeface="Arial"/>
                <a:cs typeface="Arial"/>
              </a:rPr>
              <a:t> </a:t>
            </a:r>
            <a:r>
              <a:rPr sz="2800" b="1" spc="-20" dirty="0">
                <a:solidFill>
                  <a:srgbClr val="000066"/>
                </a:solidFill>
                <a:latin typeface="Arial"/>
                <a:cs typeface="Arial"/>
              </a:rPr>
              <a:t>7231</a:t>
            </a:r>
            <a:endParaRPr sz="2800" dirty="0">
              <a:latin typeface="Arial"/>
              <a:cs typeface="Arial"/>
            </a:endParaRPr>
          </a:p>
          <a:p>
            <a:pPr marR="635" algn="ctr">
              <a:spcBef>
                <a:spcPts val="570"/>
              </a:spcBef>
            </a:pPr>
            <a:r>
              <a:rPr sz="2800" b="1" dirty="0">
                <a:solidFill>
                  <a:srgbClr val="000066"/>
                </a:solidFill>
                <a:latin typeface="Segoe UI Symbol"/>
                <a:cs typeface="Segoe UI Symbol"/>
              </a:rPr>
              <a:t>☎</a:t>
            </a:r>
            <a:r>
              <a:rPr sz="2800" b="1" spc="60" dirty="0">
                <a:solidFill>
                  <a:srgbClr val="000066"/>
                </a:solidFill>
                <a:latin typeface="Segoe UI Symbol"/>
                <a:cs typeface="Segoe UI Symbol"/>
              </a:rPr>
              <a:t> </a:t>
            </a:r>
            <a:r>
              <a:rPr sz="2800" b="1" dirty="0">
                <a:solidFill>
                  <a:srgbClr val="000066"/>
                </a:solidFill>
                <a:latin typeface="Arial"/>
                <a:cs typeface="Arial"/>
              </a:rPr>
              <a:t>DSN:</a:t>
            </a:r>
            <a:r>
              <a:rPr sz="2800" b="1" spc="125" dirty="0">
                <a:solidFill>
                  <a:srgbClr val="000066"/>
                </a:solidFill>
                <a:latin typeface="Arial"/>
                <a:cs typeface="Arial"/>
              </a:rPr>
              <a:t> </a:t>
            </a:r>
            <a:r>
              <a:rPr sz="2800" b="1" spc="-10" dirty="0">
                <a:solidFill>
                  <a:srgbClr val="000066"/>
                </a:solidFill>
                <a:latin typeface="Arial"/>
                <a:cs typeface="Arial"/>
              </a:rPr>
              <a:t>480-</a:t>
            </a:r>
            <a:r>
              <a:rPr sz="2800" b="1" dirty="0">
                <a:solidFill>
                  <a:srgbClr val="000066"/>
                </a:solidFill>
                <a:latin typeface="Arial"/>
                <a:cs typeface="Arial"/>
              </a:rPr>
              <a:t>6712</a:t>
            </a:r>
            <a:r>
              <a:rPr sz="2800" b="1" spc="300" dirty="0">
                <a:solidFill>
                  <a:srgbClr val="000066"/>
                </a:solidFill>
                <a:latin typeface="Arial"/>
                <a:cs typeface="Arial"/>
              </a:rPr>
              <a:t> </a:t>
            </a:r>
            <a:r>
              <a:rPr sz="2800" b="1" dirty="0">
                <a:solidFill>
                  <a:srgbClr val="000066"/>
                </a:solidFill>
                <a:latin typeface="Arial"/>
                <a:cs typeface="Arial"/>
              </a:rPr>
              <a:t>/</a:t>
            </a:r>
            <a:r>
              <a:rPr sz="2800" b="1" spc="-40" dirty="0">
                <a:solidFill>
                  <a:srgbClr val="000066"/>
                </a:solidFill>
                <a:latin typeface="Arial"/>
                <a:cs typeface="Arial"/>
              </a:rPr>
              <a:t> </a:t>
            </a:r>
            <a:r>
              <a:rPr sz="2800" b="1" dirty="0">
                <a:solidFill>
                  <a:srgbClr val="000066"/>
                </a:solidFill>
                <a:latin typeface="Arial"/>
                <a:cs typeface="Arial"/>
              </a:rPr>
              <a:t>7159</a:t>
            </a:r>
            <a:r>
              <a:rPr sz="2800" b="1" spc="165" dirty="0">
                <a:solidFill>
                  <a:srgbClr val="000066"/>
                </a:solidFill>
                <a:latin typeface="Arial"/>
                <a:cs typeface="Arial"/>
              </a:rPr>
              <a:t> </a:t>
            </a:r>
            <a:r>
              <a:rPr sz="2800" b="1" dirty="0">
                <a:solidFill>
                  <a:srgbClr val="000066"/>
                </a:solidFill>
                <a:latin typeface="Arial"/>
                <a:cs typeface="Arial"/>
              </a:rPr>
              <a:t>/</a:t>
            </a:r>
            <a:r>
              <a:rPr sz="2800" b="1" spc="-40" dirty="0">
                <a:solidFill>
                  <a:srgbClr val="000066"/>
                </a:solidFill>
                <a:latin typeface="Arial"/>
                <a:cs typeface="Arial"/>
              </a:rPr>
              <a:t> </a:t>
            </a:r>
            <a:r>
              <a:rPr sz="2800" b="1" spc="-20" dirty="0">
                <a:solidFill>
                  <a:srgbClr val="000066"/>
                </a:solidFill>
                <a:latin typeface="Arial"/>
                <a:cs typeface="Arial"/>
              </a:rPr>
              <a:t>7231</a:t>
            </a:r>
            <a:endParaRPr sz="2800" dirty="0">
              <a:latin typeface="Arial"/>
              <a:cs typeface="Arial"/>
            </a:endParaRPr>
          </a:p>
        </p:txBody>
      </p:sp>
      <p:pic>
        <p:nvPicPr>
          <p:cNvPr id="4" name="object 4"/>
          <p:cNvPicPr/>
          <p:nvPr/>
        </p:nvPicPr>
        <p:blipFill>
          <a:blip r:embed="rId3" cstate="print"/>
          <a:stretch>
            <a:fillRect/>
          </a:stretch>
        </p:blipFill>
        <p:spPr>
          <a:xfrm>
            <a:off x="482184" y="2569765"/>
            <a:ext cx="2130552" cy="1591055"/>
          </a:xfrm>
          <a:prstGeom prst="rect">
            <a:avLst/>
          </a:prstGeom>
        </p:spPr>
      </p:pic>
      <p:pic>
        <p:nvPicPr>
          <p:cNvPr id="5" name="object 5"/>
          <p:cNvPicPr/>
          <p:nvPr/>
        </p:nvPicPr>
        <p:blipFill>
          <a:blip r:embed="rId3" cstate="print"/>
          <a:stretch>
            <a:fillRect/>
          </a:stretch>
        </p:blipFill>
        <p:spPr>
          <a:xfrm>
            <a:off x="9407776" y="2633472"/>
            <a:ext cx="2130552" cy="1591055"/>
          </a:xfrm>
          <a:prstGeom prst="rect">
            <a:avLst/>
          </a:prstGeom>
        </p:spPr>
      </p:pic>
    </p:spTree>
    <p:extLst>
      <p:ext uri="{BB962C8B-B14F-4D97-AF65-F5344CB8AC3E}">
        <p14:creationId xmlns:p14="http://schemas.microsoft.com/office/powerpoint/2010/main" val="1897234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416FA-6A74-C614-F895-242531E6B933}"/>
              </a:ext>
            </a:extLst>
          </p:cNvPr>
          <p:cNvSpPr>
            <a:spLocks noGrp="1"/>
          </p:cNvSpPr>
          <p:nvPr>
            <p:ph type="title"/>
          </p:nvPr>
        </p:nvSpPr>
        <p:spPr>
          <a:xfrm>
            <a:off x="609600" y="0"/>
            <a:ext cx="10972800" cy="1143000"/>
          </a:xfrm>
        </p:spPr>
        <p:txBody>
          <a:bodyPr>
            <a:normAutofit/>
          </a:bodyPr>
          <a:lstStyle/>
          <a:p>
            <a:pPr algn="ctr"/>
            <a:r>
              <a:rPr lang="en-US" b="1" dirty="0">
                <a:solidFill>
                  <a:srgbClr val="002060"/>
                </a:solidFill>
                <a:latin typeface="+mn-lt"/>
              </a:rPr>
              <a:t>Gift Wrapping</a:t>
            </a:r>
          </a:p>
        </p:txBody>
      </p:sp>
      <p:sp>
        <p:nvSpPr>
          <p:cNvPr id="5" name="Content Placeholder 2">
            <a:extLst>
              <a:ext uri="{FF2B5EF4-FFF2-40B4-BE49-F238E27FC236}">
                <a16:creationId xmlns:a16="http://schemas.microsoft.com/office/drawing/2014/main" id="{3246D01C-5428-2CC1-913F-683004AA7394}"/>
              </a:ext>
            </a:extLst>
          </p:cNvPr>
          <p:cNvSpPr>
            <a:spLocks noGrp="1"/>
          </p:cNvSpPr>
          <p:nvPr>
            <p:ph idx="1"/>
          </p:nvPr>
        </p:nvSpPr>
        <p:spPr>
          <a:xfrm>
            <a:off x="382249" y="1502313"/>
            <a:ext cx="11427502" cy="5131283"/>
          </a:xfrm>
        </p:spPr>
        <p:txBody>
          <a:bodyPr>
            <a:normAutofit fontScale="92500" lnSpcReduction="10000"/>
          </a:bodyPr>
          <a:lstStyle/>
          <a:p>
            <a:pPr>
              <a:buFont typeface="Wingdings" panose="05000000000000000000" pitchFamily="2" charset="2"/>
              <a:buChar char="v"/>
            </a:pPr>
            <a:r>
              <a:rPr lang="en-US" dirty="0"/>
              <a:t> Sign up date has not been released yet. </a:t>
            </a:r>
          </a:p>
          <a:p>
            <a:pPr>
              <a:buFont typeface="Wingdings" panose="05000000000000000000" pitchFamily="2" charset="2"/>
              <a:buChar char="v"/>
            </a:pPr>
            <a:endParaRPr lang="en-US" dirty="0"/>
          </a:p>
          <a:p>
            <a:pPr>
              <a:buFont typeface="Wingdings" panose="05000000000000000000" pitchFamily="2" charset="2"/>
              <a:buChar char="v"/>
            </a:pPr>
            <a:r>
              <a:rPr lang="en-US" dirty="0"/>
              <a:t> POs from the Army, </a:t>
            </a:r>
            <a:r>
              <a:rPr lang="en-US" dirty="0" err="1"/>
              <a:t>Dodea</a:t>
            </a:r>
            <a:r>
              <a:rPr lang="en-US" dirty="0"/>
              <a:t>, Scouts and Air Force can participate. </a:t>
            </a:r>
          </a:p>
          <a:p>
            <a:pPr>
              <a:buFont typeface="Wingdings" panose="05000000000000000000" pitchFamily="2" charset="2"/>
              <a:buChar char="v"/>
            </a:pPr>
            <a:endParaRPr lang="en-US" dirty="0"/>
          </a:p>
          <a:p>
            <a:pPr>
              <a:buFont typeface="Wingdings" panose="05000000000000000000" pitchFamily="2" charset="2"/>
              <a:buChar char="v"/>
            </a:pPr>
            <a:r>
              <a:rPr lang="en-US" dirty="0"/>
              <a:t> No last minute cancelations or your PO could be refrained from participation the next year. </a:t>
            </a:r>
          </a:p>
          <a:p>
            <a:pPr marL="0" indent="0">
              <a:buNone/>
            </a:pPr>
            <a:endParaRPr lang="en-US" dirty="0"/>
          </a:p>
          <a:p>
            <a:pPr>
              <a:buFont typeface="Wingdings" panose="05000000000000000000" pitchFamily="2" charset="2"/>
              <a:buChar char="v"/>
            </a:pPr>
            <a:r>
              <a:rPr lang="en-US" dirty="0"/>
              <a:t>Your PO receives limited wrapping paper from the BX. All tape, name tags, scissors and bows are to be brought by the PO. </a:t>
            </a:r>
          </a:p>
          <a:p>
            <a:pPr marL="0" indent="0">
              <a:buNone/>
            </a:pPr>
            <a:endParaRPr lang="en-US" dirty="0"/>
          </a:p>
          <a:p>
            <a:pPr>
              <a:buFont typeface="Wingdings" panose="05000000000000000000" pitchFamily="2" charset="2"/>
              <a:buChar char="v"/>
            </a:pPr>
            <a:r>
              <a:rPr lang="en-US" dirty="0"/>
              <a:t>Wrapping dates are between Black Friday and up to the Christmas Eve.</a:t>
            </a:r>
          </a:p>
          <a:p>
            <a:pPr>
              <a:buFont typeface="Wingdings" panose="05000000000000000000" pitchFamily="2" charset="2"/>
              <a:buChar char="v"/>
            </a:pPr>
            <a:endParaRPr lang="en-US" dirty="0"/>
          </a:p>
          <a:p>
            <a:pPr>
              <a:buFont typeface="Wingdings" panose="05000000000000000000" pitchFamily="2" charset="2"/>
              <a:buChar char="v"/>
            </a:pPr>
            <a:r>
              <a:rPr lang="en-US" dirty="0"/>
              <a:t>More details to come next month. </a:t>
            </a:r>
          </a:p>
          <a:p>
            <a:pPr>
              <a:buFont typeface="Wingdings" panose="05000000000000000000" pitchFamily="2" charset="2"/>
              <a:buChar char="v"/>
            </a:pPr>
            <a:endParaRPr lang="en-US" dirty="0"/>
          </a:p>
          <a:p>
            <a:pPr marL="0" indent="0">
              <a:buNone/>
            </a:pPr>
            <a:endParaRPr lang="en-US" dirty="0"/>
          </a:p>
          <a:p>
            <a:pPr>
              <a:buFont typeface="Wingdings" panose="05000000000000000000" pitchFamily="2" charset="2"/>
              <a:buChar char="v"/>
            </a:pPr>
            <a:endParaRPr lang="en-US" dirty="0"/>
          </a:p>
          <a:p>
            <a:pPr>
              <a:buFont typeface="Wingdings" panose="05000000000000000000" pitchFamily="2" charset="2"/>
              <a:buChar char="v"/>
            </a:pPr>
            <a:endParaRPr lang="en-US" dirty="0"/>
          </a:p>
          <a:p>
            <a:pPr marL="0" indent="0">
              <a:buNone/>
            </a:pPr>
            <a:endParaRPr lang="en-US" dirty="0"/>
          </a:p>
        </p:txBody>
      </p:sp>
      <p:pic>
        <p:nvPicPr>
          <p:cNvPr id="4" name="Picture 3">
            <a:extLst>
              <a:ext uri="{FF2B5EF4-FFF2-40B4-BE49-F238E27FC236}">
                <a16:creationId xmlns:a16="http://schemas.microsoft.com/office/drawing/2014/main" id="{B198FE5B-CD6F-EF1D-DB05-EBDFB49A8360}"/>
              </a:ext>
            </a:extLst>
          </p:cNvPr>
          <p:cNvPicPr>
            <a:picLocks noChangeAspect="1"/>
          </p:cNvPicPr>
          <p:nvPr/>
        </p:nvPicPr>
        <p:blipFill>
          <a:blip r:embed="rId2"/>
          <a:stretch>
            <a:fillRect/>
          </a:stretch>
        </p:blipFill>
        <p:spPr>
          <a:xfrm>
            <a:off x="225043" y="1143000"/>
            <a:ext cx="11741914" cy="45719"/>
          </a:xfrm>
          <a:prstGeom prst="rect">
            <a:avLst/>
          </a:prstGeom>
        </p:spPr>
      </p:pic>
    </p:spTree>
    <p:extLst>
      <p:ext uri="{BB962C8B-B14F-4D97-AF65-F5344CB8AC3E}">
        <p14:creationId xmlns:p14="http://schemas.microsoft.com/office/powerpoint/2010/main" val="656961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5043" y="925827"/>
            <a:ext cx="11741914" cy="45719"/>
          </a:xfrm>
          <a:prstGeom prst="rect">
            <a:avLst/>
          </a:prstGeom>
        </p:spPr>
      </p:pic>
      <p:sp>
        <p:nvSpPr>
          <p:cNvPr id="3" name="Title 2"/>
          <p:cNvSpPr>
            <a:spLocks noGrp="1"/>
          </p:cNvSpPr>
          <p:nvPr>
            <p:ph type="title"/>
          </p:nvPr>
        </p:nvSpPr>
        <p:spPr>
          <a:xfrm>
            <a:off x="838200" y="311447"/>
            <a:ext cx="10515600" cy="660099"/>
          </a:xfrm>
        </p:spPr>
        <p:txBody>
          <a:bodyPr>
            <a:normAutofit fontScale="90000"/>
          </a:bodyPr>
          <a:lstStyle/>
          <a:p>
            <a:r>
              <a:rPr lang="en-US" b="1" dirty="0">
                <a:solidFill>
                  <a:srgbClr val="00297A"/>
                </a:solidFill>
                <a:latin typeface="+mn-lt"/>
              </a:rPr>
              <a:t> Fundraising During the CFC and AFAF</a:t>
            </a:r>
            <a:r>
              <a:rPr lang="en-US" sz="5300" b="1" dirty="0">
                <a:solidFill>
                  <a:srgbClr val="00297A"/>
                </a:solidFill>
                <a:latin typeface="+mn-lt"/>
              </a:rPr>
              <a:t> </a:t>
            </a:r>
            <a:endParaRPr lang="en-US" b="1" dirty="0"/>
          </a:p>
        </p:txBody>
      </p:sp>
      <p:sp>
        <p:nvSpPr>
          <p:cNvPr id="4" name="Rectangle 3"/>
          <p:cNvSpPr/>
          <p:nvPr/>
        </p:nvSpPr>
        <p:spPr>
          <a:xfrm>
            <a:off x="123826" y="1225689"/>
            <a:ext cx="8401050" cy="5262979"/>
          </a:xfrm>
          <a:prstGeom prst="rect">
            <a:avLst/>
          </a:prstGeom>
        </p:spPr>
        <p:txBody>
          <a:bodyPr wrap="square">
            <a:spAutoFit/>
          </a:bodyPr>
          <a:lstStyle/>
          <a:p>
            <a:pPr marL="342900" indent="-342900">
              <a:buFont typeface="Wingdings" panose="05000000000000000000" pitchFamily="2" charset="2"/>
              <a:buChar char="Ø"/>
            </a:pPr>
            <a:r>
              <a:rPr lang="en-US" sz="2100" dirty="0"/>
              <a:t>Ad hoc fundraising efforts should generally not interfere with, or detract from, the Combined Federal Campaign(CFC) or Air Force Assistance Fund Campaigns (AFAF) . </a:t>
            </a:r>
          </a:p>
          <a:p>
            <a:pPr marL="342900" indent="-342900">
              <a:buFont typeface="Wingdings" panose="05000000000000000000" pitchFamily="2" charset="2"/>
              <a:buChar char="Ø"/>
            </a:pPr>
            <a:endParaRPr lang="en-US" sz="2100" dirty="0"/>
          </a:p>
          <a:p>
            <a:pPr marL="342900" indent="-342900">
              <a:buFont typeface="Wingdings" panose="05000000000000000000" pitchFamily="2" charset="2"/>
              <a:buChar char="Ø"/>
            </a:pPr>
            <a:r>
              <a:rPr lang="en-US" sz="2100" dirty="0"/>
              <a:t>Ad hoc fundraising to support unit holiday parties is allowed during the Combined Federal Campaign.</a:t>
            </a:r>
          </a:p>
          <a:p>
            <a:pPr marL="342900" indent="-342900">
              <a:buFont typeface="Wingdings" panose="05000000000000000000" pitchFamily="2" charset="2"/>
              <a:buChar char="Ø"/>
            </a:pPr>
            <a:endParaRPr lang="en-US" sz="2100" dirty="0"/>
          </a:p>
          <a:p>
            <a:pPr marL="342900" indent="-342900">
              <a:buFont typeface="Wingdings" panose="05000000000000000000" pitchFamily="2" charset="2"/>
              <a:buChar char="Ø"/>
            </a:pPr>
            <a:r>
              <a:rPr lang="en-US" sz="2100" dirty="0"/>
              <a:t> No workplace (desk-to-desk) fundraising or payroll deductions are authorized to support Non-Federal Entities or Private Organizations other than the Air Force Assistance Fund and Combined Federal Campaigns. </a:t>
            </a:r>
          </a:p>
          <a:p>
            <a:pPr marL="342900" indent="-342900">
              <a:buFont typeface="Wingdings" panose="05000000000000000000" pitchFamily="2" charset="2"/>
              <a:buChar char="Ø"/>
            </a:pPr>
            <a:endParaRPr lang="en-US" sz="2100" dirty="0"/>
          </a:p>
          <a:p>
            <a:pPr marL="342900" indent="-342900">
              <a:buFont typeface="Wingdings" panose="05000000000000000000" pitchFamily="2" charset="2"/>
              <a:buChar char="Ø"/>
            </a:pPr>
            <a:r>
              <a:rPr lang="en-US" sz="2100" dirty="0"/>
              <a:t>Limited workplace (desk-to-desk) fundraising is allowed by unit unofficial activities/social funds.</a:t>
            </a:r>
          </a:p>
          <a:p>
            <a:pPr marL="342900" indent="-342900">
              <a:buFont typeface="Wingdings" panose="05000000000000000000" pitchFamily="2" charset="2"/>
              <a:buChar char="Ø"/>
            </a:pPr>
            <a:endParaRPr lang="en-US" sz="2100" dirty="0"/>
          </a:p>
          <a:p>
            <a:pPr marL="342900" indent="-342900">
              <a:buFont typeface="Wingdings" panose="05000000000000000000" pitchFamily="2" charset="2"/>
              <a:buChar char="Ø"/>
            </a:pPr>
            <a:r>
              <a:rPr lang="en-US" sz="2100" b="1" dirty="0"/>
              <a:t>CFC is currently from  1 September – 15 January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407965">
            <a:off x="8351467" y="2302995"/>
            <a:ext cx="3325084" cy="2436703"/>
          </a:xfrm>
          <a:prstGeom prst="rect">
            <a:avLst/>
          </a:prstGeom>
          <a:ln>
            <a:noFill/>
          </a:ln>
          <a:effectLst>
            <a:softEdge rad="112500"/>
          </a:effectLst>
        </p:spPr>
      </p:pic>
    </p:spTree>
    <p:extLst>
      <p:ext uri="{BB962C8B-B14F-4D97-AF65-F5344CB8AC3E}">
        <p14:creationId xmlns:p14="http://schemas.microsoft.com/office/powerpoint/2010/main" val="1825803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62918" y="934308"/>
            <a:ext cx="11741914" cy="45719"/>
          </a:xfrm>
          <a:prstGeom prst="rect">
            <a:avLst/>
          </a:prstGeom>
        </p:spPr>
      </p:pic>
      <p:sp>
        <p:nvSpPr>
          <p:cNvPr id="3" name="Title 2"/>
          <p:cNvSpPr>
            <a:spLocks noGrp="1"/>
          </p:cNvSpPr>
          <p:nvPr>
            <p:ph type="title"/>
          </p:nvPr>
        </p:nvSpPr>
        <p:spPr>
          <a:xfrm>
            <a:off x="1893579" y="934308"/>
            <a:ext cx="10515600" cy="660099"/>
          </a:xfrm>
        </p:spPr>
        <p:txBody>
          <a:bodyPr>
            <a:normAutofit fontScale="90000"/>
          </a:bodyPr>
          <a:lstStyle/>
          <a:p>
            <a:r>
              <a:rPr lang="en-US" b="1" dirty="0">
                <a:solidFill>
                  <a:srgbClr val="00297A"/>
                </a:solidFill>
              </a:rPr>
              <a:t> </a:t>
            </a:r>
            <a:r>
              <a:rPr lang="en-US" sz="5300" b="1" dirty="0">
                <a:solidFill>
                  <a:srgbClr val="00297A"/>
                </a:solidFill>
              </a:rPr>
              <a:t>  </a:t>
            </a:r>
            <a:r>
              <a:rPr lang="en-US" sz="5300" b="1" dirty="0">
                <a:solidFill>
                  <a:srgbClr val="00297A"/>
                </a:solidFill>
                <a:latin typeface="+mn-lt"/>
              </a:rPr>
              <a:t>Fundraising – “ For Us By Us”</a:t>
            </a:r>
            <a:br>
              <a:rPr lang="en-US" b="1" dirty="0">
                <a:solidFill>
                  <a:srgbClr val="00297A"/>
                </a:solidFill>
              </a:rPr>
            </a:br>
            <a:endParaRPr lang="en-US" b="1" dirty="0"/>
          </a:p>
        </p:txBody>
      </p:sp>
      <p:sp>
        <p:nvSpPr>
          <p:cNvPr id="4" name="Rectangle 3"/>
          <p:cNvSpPr/>
          <p:nvPr/>
        </p:nvSpPr>
        <p:spPr>
          <a:xfrm>
            <a:off x="262918" y="1275980"/>
            <a:ext cx="7935151" cy="5016758"/>
          </a:xfrm>
          <a:prstGeom prst="rect">
            <a:avLst/>
          </a:prstGeom>
        </p:spPr>
        <p:txBody>
          <a:bodyPr wrap="square">
            <a:spAutoFit/>
          </a:bodyPr>
          <a:lstStyle/>
          <a:p>
            <a:pPr marL="342900" indent="-342900">
              <a:buFont typeface="Wingdings" panose="05000000000000000000" pitchFamily="2" charset="2"/>
              <a:buChar char="Ø"/>
            </a:pPr>
            <a:r>
              <a:rPr lang="en-US" sz="2000" dirty="0"/>
              <a:t>“For us, by us” fundraising includes activities wherein Unit organizations composed primarily of DoD employees, or their dependents fundraise among their own members for the benefit of welfare funds for their own members or their dependents.”</a:t>
            </a:r>
          </a:p>
          <a:p>
            <a:pPr marL="342900" indent="-342900">
              <a:buFont typeface="Wingdings" panose="05000000000000000000" pitchFamily="2" charset="2"/>
              <a:buChar char="Ø"/>
            </a:pPr>
            <a:endParaRPr lang="en-US" sz="2000" dirty="0"/>
          </a:p>
          <a:p>
            <a:pPr marL="342900" indent="-342900">
              <a:buFont typeface="Wingdings" panose="05000000000000000000" pitchFamily="2" charset="2"/>
              <a:buChar char="Ø"/>
            </a:pPr>
            <a:r>
              <a:rPr lang="en-US" sz="2000" dirty="0"/>
              <a:t>POs are not considered “for us, by us” fundraising entities within the meaning of the Joint Ethics Regulation, Section 3-210(a)(6).</a:t>
            </a:r>
          </a:p>
          <a:p>
            <a:pPr marL="342900" indent="-342900">
              <a:buFont typeface="Wingdings" panose="05000000000000000000" pitchFamily="2" charset="2"/>
              <a:buChar char="Ø"/>
            </a:pPr>
            <a:endParaRPr lang="en-US" sz="2000" dirty="0"/>
          </a:p>
          <a:p>
            <a:pPr marL="342900" indent="-342900">
              <a:buFont typeface="Wingdings" panose="05000000000000000000" pitchFamily="2" charset="2"/>
              <a:buChar char="Ø"/>
            </a:pPr>
            <a:r>
              <a:rPr lang="en-US" sz="2000" dirty="0"/>
              <a:t>IAW AFI 36-3101, paragraph 5.3.4.2, allows for “for us, by us” fundraising activities, when small amounts of cash are collected to assist unit members with personal misfortune. </a:t>
            </a:r>
          </a:p>
          <a:p>
            <a:pPr marL="342900" indent="-342900">
              <a:buFont typeface="Wingdings" panose="05000000000000000000" pitchFamily="2" charset="2"/>
              <a:buChar char="Ø"/>
            </a:pPr>
            <a:endParaRPr lang="en-US" sz="2000" dirty="0"/>
          </a:p>
          <a:p>
            <a:pPr marL="342900" indent="-342900">
              <a:buFont typeface="Wingdings" panose="05000000000000000000" pitchFamily="2" charset="2"/>
              <a:buChar char="Ø"/>
            </a:pPr>
            <a:r>
              <a:rPr lang="en-US" sz="2000" dirty="0"/>
              <a:t>Collections “should be completely voluntary and anonymous. </a:t>
            </a:r>
          </a:p>
          <a:p>
            <a:pPr marL="342900" indent="-342900">
              <a:buFont typeface="Wingdings" panose="05000000000000000000" pitchFamily="2" charset="2"/>
              <a:buChar char="Ø"/>
            </a:pPr>
            <a:endParaRPr lang="en-US" sz="2000" dirty="0"/>
          </a:p>
          <a:p>
            <a:pPr marL="342900" indent="-342900">
              <a:buFont typeface="Wingdings" panose="05000000000000000000" pitchFamily="2" charset="2"/>
              <a:buChar char="Ø"/>
            </a:pPr>
            <a:r>
              <a:rPr lang="en-US" sz="2000" dirty="0"/>
              <a:t>Employees are not limited in the amount they contribute, however, the amount solicited from employees should not exceed $10.</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197803">
            <a:off x="8028342" y="2201413"/>
            <a:ext cx="4020950" cy="268063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911534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326" y="580063"/>
            <a:ext cx="12191999" cy="1200329"/>
          </a:xfrm>
          <a:prstGeom prst="rect">
            <a:avLst/>
          </a:prstGeom>
        </p:spPr>
        <p:txBody>
          <a:bodyPr wrap="square">
            <a:spAutoFit/>
          </a:bodyPr>
          <a:lstStyle/>
          <a:p>
            <a:pPr algn="ctr"/>
            <a:r>
              <a:rPr lang="en-US" sz="3600" b="1" dirty="0">
                <a:solidFill>
                  <a:srgbClr val="00297A"/>
                </a:solidFill>
                <a:latin typeface="Adobe Gothic Std B" panose="020B0800000000000000" pitchFamily="34" charset="-128"/>
                <a:ea typeface="Adobe Gothic Std B" panose="020B0800000000000000" pitchFamily="34" charset="-128"/>
              </a:rPr>
              <a:t>Private Organization's Office General Information</a:t>
            </a:r>
            <a:br>
              <a:rPr lang="en-US" sz="3600" b="1" dirty="0">
                <a:solidFill>
                  <a:srgbClr val="003296"/>
                </a:solidFill>
                <a:latin typeface="Adobe Gothic Std B" panose="020B0800000000000000" pitchFamily="34" charset="-128"/>
                <a:ea typeface="Adobe Gothic Std B" panose="020B0800000000000000" pitchFamily="34" charset="-128"/>
              </a:rPr>
            </a:br>
            <a:endParaRPr lang="en-US" sz="3600" dirty="0"/>
          </a:p>
        </p:txBody>
      </p:sp>
      <p:sp>
        <p:nvSpPr>
          <p:cNvPr id="3" name="TextBox 2"/>
          <p:cNvSpPr txBox="1"/>
          <p:nvPr/>
        </p:nvSpPr>
        <p:spPr>
          <a:xfrm>
            <a:off x="836023" y="1287057"/>
            <a:ext cx="10724606" cy="584775"/>
          </a:xfrm>
          <a:prstGeom prst="rect">
            <a:avLst/>
          </a:prstGeom>
          <a:noFill/>
        </p:spPr>
        <p:txBody>
          <a:bodyPr wrap="square" rtlCol="0">
            <a:spAutoFit/>
          </a:bodyPr>
          <a:lstStyle/>
          <a:p>
            <a:pPr marL="457200" indent="-457200">
              <a:buFont typeface="Wingdings" panose="05000000000000000000" pitchFamily="2" charset="2"/>
              <a:buChar char="v"/>
            </a:pPr>
            <a:r>
              <a:rPr lang="en-US" sz="3200" dirty="0"/>
              <a:t> Website </a:t>
            </a:r>
            <a:r>
              <a:rPr lang="en-US" sz="3200" u="sng" dirty="0">
                <a:solidFill>
                  <a:schemeClr val="bg2">
                    <a:lumMod val="10000"/>
                  </a:schemeClr>
                </a:solidFill>
              </a:rPr>
              <a:t>www.https://86fss.com/private-organizations/</a:t>
            </a:r>
          </a:p>
        </p:txBody>
      </p:sp>
      <p:sp>
        <p:nvSpPr>
          <p:cNvPr id="4" name="TextBox 3"/>
          <p:cNvSpPr txBox="1"/>
          <p:nvPr/>
        </p:nvSpPr>
        <p:spPr>
          <a:xfrm>
            <a:off x="1632857" y="1871832"/>
            <a:ext cx="8621486" cy="1569660"/>
          </a:xfrm>
          <a:prstGeom prst="rect">
            <a:avLst/>
          </a:prstGeom>
          <a:noFill/>
        </p:spPr>
        <p:txBody>
          <a:bodyPr wrap="square" rtlCol="0">
            <a:spAutoFit/>
          </a:bodyPr>
          <a:lstStyle/>
          <a:p>
            <a:pPr marL="285750" indent="-285750">
              <a:buFont typeface="Wingdings" panose="05000000000000000000" pitchFamily="2" charset="2"/>
              <a:buChar char="Ø"/>
            </a:pPr>
            <a:r>
              <a:rPr lang="en-US" sz="2400" dirty="0"/>
              <a:t>AFI’s</a:t>
            </a:r>
          </a:p>
          <a:p>
            <a:pPr marL="285750" indent="-285750">
              <a:buFont typeface="Wingdings" panose="05000000000000000000" pitchFamily="2" charset="2"/>
              <a:buChar char="Ø"/>
            </a:pPr>
            <a:r>
              <a:rPr lang="en-US" sz="2400" dirty="0"/>
              <a:t>Frequently Asked Questions</a:t>
            </a:r>
          </a:p>
          <a:p>
            <a:pPr marL="285750" indent="-285750">
              <a:buFont typeface="Wingdings" panose="05000000000000000000" pitchFamily="2" charset="2"/>
              <a:buChar char="Ø"/>
            </a:pPr>
            <a:r>
              <a:rPr lang="en-US" sz="2400" dirty="0"/>
              <a:t>Templates</a:t>
            </a:r>
          </a:p>
          <a:p>
            <a:pPr marL="285750" indent="-285750">
              <a:buFont typeface="Wingdings" panose="05000000000000000000" pitchFamily="2" charset="2"/>
              <a:buChar char="Ø"/>
            </a:pPr>
            <a:r>
              <a:rPr lang="en-US" sz="2400" dirty="0"/>
              <a:t>Fundraiser Request Form</a:t>
            </a:r>
          </a:p>
        </p:txBody>
      </p:sp>
      <p:sp>
        <p:nvSpPr>
          <p:cNvPr id="5" name="Rectangle 4"/>
          <p:cNvSpPr/>
          <p:nvPr/>
        </p:nvSpPr>
        <p:spPr>
          <a:xfrm>
            <a:off x="836023" y="3708672"/>
            <a:ext cx="7125540" cy="584775"/>
          </a:xfrm>
          <a:prstGeom prst="rect">
            <a:avLst/>
          </a:prstGeom>
        </p:spPr>
        <p:txBody>
          <a:bodyPr wrap="none">
            <a:spAutoFit/>
          </a:bodyPr>
          <a:lstStyle/>
          <a:p>
            <a:pPr marL="457200" indent="-457200">
              <a:buFont typeface="Wingdings" panose="05000000000000000000" pitchFamily="2" charset="2"/>
              <a:buChar char="v"/>
            </a:pPr>
            <a:r>
              <a:rPr lang="en-US" sz="3200" dirty="0"/>
              <a:t> Private Organization Administrator </a:t>
            </a:r>
          </a:p>
        </p:txBody>
      </p:sp>
      <p:sp>
        <p:nvSpPr>
          <p:cNvPr id="6" name="TextBox 5"/>
          <p:cNvSpPr txBox="1"/>
          <p:nvPr/>
        </p:nvSpPr>
        <p:spPr>
          <a:xfrm>
            <a:off x="1632857" y="4308836"/>
            <a:ext cx="9339943" cy="1938992"/>
          </a:xfrm>
          <a:prstGeom prst="rect">
            <a:avLst/>
          </a:prstGeom>
          <a:noFill/>
        </p:spPr>
        <p:txBody>
          <a:bodyPr wrap="square" rtlCol="0">
            <a:spAutoFit/>
          </a:bodyPr>
          <a:lstStyle/>
          <a:p>
            <a:pPr marL="285750" indent="-285750">
              <a:buFont typeface="Wingdings" panose="05000000000000000000" pitchFamily="2" charset="2"/>
              <a:buChar char="Ø"/>
            </a:pPr>
            <a:r>
              <a:rPr lang="en-US" sz="2400" dirty="0"/>
              <a:t>Mrs. Catherine Jennings</a:t>
            </a:r>
          </a:p>
          <a:p>
            <a:pPr marL="285750" indent="-285750">
              <a:buFont typeface="Wingdings" panose="05000000000000000000" pitchFamily="2" charset="2"/>
              <a:buChar char="Ø"/>
            </a:pPr>
            <a:r>
              <a:rPr lang="en-US" sz="2400" dirty="0"/>
              <a:t>Private Org box: 86FSS.privateorgs@us.af.mil</a:t>
            </a:r>
          </a:p>
          <a:p>
            <a:pPr marL="285750" indent="-285750">
              <a:buFont typeface="Wingdings" panose="05000000000000000000" pitchFamily="2" charset="2"/>
              <a:buChar char="Ø"/>
            </a:pPr>
            <a:r>
              <a:rPr lang="en-US" sz="2400" dirty="0"/>
              <a:t>Email: Catherine.Jennings.1@us.af.mil</a:t>
            </a:r>
          </a:p>
          <a:p>
            <a:pPr marL="285750" indent="-285750">
              <a:buFont typeface="Wingdings" panose="05000000000000000000" pitchFamily="2" charset="2"/>
              <a:buChar char="Ø"/>
            </a:pPr>
            <a:r>
              <a:rPr lang="en-US" sz="2400" dirty="0"/>
              <a:t>DSN: 480-8728/06371-47-8728</a:t>
            </a:r>
          </a:p>
          <a:p>
            <a:pPr marL="285750" indent="-285750">
              <a:buFont typeface="Wingdings" panose="05000000000000000000" pitchFamily="2" charset="2"/>
              <a:buChar char="Ø"/>
            </a:pPr>
            <a:r>
              <a:rPr lang="en-US" sz="2400" dirty="0"/>
              <a:t>Location: Building 2118 (Vat Office) 2nd Floor, Office 220</a:t>
            </a:r>
          </a:p>
        </p:txBody>
      </p:sp>
      <p:pic>
        <p:nvPicPr>
          <p:cNvPr id="7" name="Picture 6"/>
          <p:cNvPicPr>
            <a:picLocks noChangeAspect="1"/>
          </p:cNvPicPr>
          <p:nvPr/>
        </p:nvPicPr>
        <p:blipFill>
          <a:blip r:embed="rId2"/>
          <a:stretch>
            <a:fillRect/>
          </a:stretch>
        </p:blipFill>
        <p:spPr>
          <a:xfrm>
            <a:off x="490242" y="1119263"/>
            <a:ext cx="11211516" cy="60965"/>
          </a:xfrm>
          <a:prstGeom prst="rect">
            <a:avLst/>
          </a:prstGeom>
        </p:spPr>
      </p:pic>
    </p:spTree>
    <p:extLst>
      <p:ext uri="{BB962C8B-B14F-4D97-AF65-F5344CB8AC3E}">
        <p14:creationId xmlns:p14="http://schemas.microsoft.com/office/powerpoint/2010/main" val="2763631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62918" y="934308"/>
            <a:ext cx="11741914" cy="45719"/>
          </a:xfrm>
          <a:prstGeom prst="rect">
            <a:avLst/>
          </a:prstGeom>
        </p:spPr>
      </p:pic>
      <p:sp>
        <p:nvSpPr>
          <p:cNvPr id="3" name="Title 2"/>
          <p:cNvSpPr>
            <a:spLocks noGrp="1"/>
          </p:cNvSpPr>
          <p:nvPr>
            <p:ph type="title"/>
          </p:nvPr>
        </p:nvSpPr>
        <p:spPr>
          <a:xfrm>
            <a:off x="2366545" y="934308"/>
            <a:ext cx="10515600" cy="660099"/>
          </a:xfrm>
        </p:spPr>
        <p:txBody>
          <a:bodyPr>
            <a:normAutofit fontScale="90000"/>
          </a:bodyPr>
          <a:lstStyle/>
          <a:p>
            <a:r>
              <a:rPr lang="en-US" b="1" dirty="0">
                <a:solidFill>
                  <a:srgbClr val="00297A"/>
                </a:solidFill>
              </a:rPr>
              <a:t> </a:t>
            </a:r>
            <a:r>
              <a:rPr lang="en-US" sz="5300" b="1" dirty="0">
                <a:solidFill>
                  <a:srgbClr val="00297A"/>
                </a:solidFill>
              </a:rPr>
              <a:t>  </a:t>
            </a:r>
            <a:r>
              <a:rPr lang="en-US" sz="5300" b="1" dirty="0">
                <a:solidFill>
                  <a:srgbClr val="00297A"/>
                </a:solidFill>
                <a:latin typeface="+mn-lt"/>
              </a:rPr>
              <a:t>Fundraising – Raffles</a:t>
            </a:r>
            <a:br>
              <a:rPr lang="en-US" b="1" dirty="0">
                <a:solidFill>
                  <a:srgbClr val="00297A"/>
                </a:solidFill>
              </a:rPr>
            </a:br>
            <a:endParaRPr lang="en-US" b="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197803">
            <a:off x="8546744" y="2114001"/>
            <a:ext cx="3357198" cy="2829647"/>
          </a:xfrm>
          <a:prstGeom prst="roundRect">
            <a:avLst>
              <a:gd name="adj" fmla="val 8447"/>
            </a:avLst>
          </a:prstGeom>
          <a:solidFill>
            <a:srgbClr val="FFFFFF">
              <a:shade val="85000"/>
            </a:srgbClr>
          </a:solidFill>
          <a:ln>
            <a:noFill/>
          </a:ln>
          <a:effectLst>
            <a:reflection blurRad="12700" stA="38000" endPos="28000" dist="5000" dir="5400000" sy="-100000" algn="bl" rotWithShape="0"/>
          </a:effectLst>
        </p:spPr>
      </p:pic>
      <p:sp>
        <p:nvSpPr>
          <p:cNvPr id="6" name="Rectangle 5"/>
          <p:cNvSpPr/>
          <p:nvPr/>
        </p:nvSpPr>
        <p:spPr>
          <a:xfrm>
            <a:off x="65801" y="1084139"/>
            <a:ext cx="8573702" cy="5909310"/>
          </a:xfrm>
          <a:prstGeom prst="rect">
            <a:avLst/>
          </a:prstGeom>
        </p:spPr>
        <p:txBody>
          <a:bodyPr wrap="square">
            <a:spAutoFit/>
          </a:bodyPr>
          <a:lstStyle/>
          <a:p>
            <a:pPr marL="285750" indent="-285750">
              <a:buFont typeface="Wingdings" panose="05000000000000000000" pitchFamily="2" charset="2"/>
              <a:buChar char="Ø"/>
            </a:pPr>
            <a:r>
              <a:rPr lang="en-US" dirty="0"/>
              <a:t>Raffles must be held to support the PO’s routine operations or for the direct benefit of Department of Defense personnel or their family members.</a:t>
            </a:r>
          </a:p>
          <a:p>
            <a:endParaRPr lang="en-US" dirty="0"/>
          </a:p>
          <a:p>
            <a:pPr marL="285750" indent="-285750">
              <a:buFont typeface="Wingdings" panose="05000000000000000000" pitchFamily="2" charset="2"/>
              <a:buChar char="Ø"/>
            </a:pPr>
            <a:r>
              <a:rPr lang="en-US" dirty="0"/>
              <a:t>Raffles must be authorized in advance by the Installation Commander or designee through a fundraiser request.</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Raffles may not be authorized to raise money for an outside cause local or national group, such as local regional or national charities (including the Combined Federal Campaign). </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Raffles may be utilized for the benefit of the Air Force Assistance Fund if 100% of the proceeds are donated to the Fund. See AFI 36-3101, section C.</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 Raffles must not be conducted by military members or civilian employees during their duty time. Military members may not conduct raffles while in uniform at any time. Air Force personnel may participate in PO fundraising raffles only in a purely personal, unofficial, volunteer capacity at authorized locations and in ways that do not imply official endorsement.</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Raffles conducted strictly for a monetary prize are not authorized on the installation.</a:t>
            </a:r>
          </a:p>
        </p:txBody>
      </p:sp>
    </p:spTree>
    <p:extLst>
      <p:ext uri="{BB962C8B-B14F-4D97-AF65-F5344CB8AC3E}">
        <p14:creationId xmlns:p14="http://schemas.microsoft.com/office/powerpoint/2010/main" val="1019963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460" y="783714"/>
            <a:ext cx="11064815" cy="793630"/>
          </a:xfrm>
        </p:spPr>
        <p:txBody>
          <a:bodyPr>
            <a:noAutofit/>
          </a:bodyPr>
          <a:lstStyle/>
          <a:p>
            <a:pPr algn="ctr"/>
            <a:r>
              <a:rPr lang="en-US" b="1" dirty="0">
                <a:solidFill>
                  <a:srgbClr val="002060"/>
                </a:solidFill>
                <a:latin typeface="Times New Roman" panose="02020603050405020304" pitchFamily="18" charset="0"/>
                <a:cs typeface="Times New Roman" panose="02020603050405020304" pitchFamily="18" charset="0"/>
              </a:rPr>
              <a:t>Soliciting Donations</a:t>
            </a:r>
            <a:br>
              <a:rPr lang="en-US" dirty="0">
                <a:solidFill>
                  <a:srgbClr val="002060"/>
                </a:solidFill>
                <a:latin typeface="Times New Roman" panose="02020603050405020304" pitchFamily="18" charset="0"/>
                <a:cs typeface="Times New Roman" panose="02020603050405020304" pitchFamily="18" charset="0"/>
              </a:rPr>
            </a:br>
            <a:endParaRPr lang="en-US" dirty="0"/>
          </a:p>
        </p:txBody>
      </p:sp>
      <p:sp>
        <p:nvSpPr>
          <p:cNvPr id="3" name="Text Placeholder 2"/>
          <p:cNvSpPr>
            <a:spLocks noGrp="1"/>
          </p:cNvSpPr>
          <p:nvPr>
            <p:ph type="body" idx="1"/>
          </p:nvPr>
        </p:nvSpPr>
        <p:spPr>
          <a:xfrm>
            <a:off x="119089" y="2842590"/>
            <a:ext cx="7799085" cy="2471531"/>
          </a:xfrm>
        </p:spPr>
        <p:txBody>
          <a:bodyPr/>
          <a:lstStyle/>
          <a:p>
            <a:pPr marL="285750" indent="-285750">
              <a:buClr>
                <a:srgbClr val="002060"/>
              </a:buClr>
              <a:buFont typeface="Arial" panose="020B0604020202020204" pitchFamily="34" charset="0"/>
              <a:buChar char="•"/>
            </a:pPr>
            <a:r>
              <a:rPr lang="en-US" sz="1800" b="0" dirty="0">
                <a:solidFill>
                  <a:srgbClr val="002060"/>
                </a:solidFill>
                <a:latin typeface="Times New Roman" panose="02020603050405020304" pitchFamily="18" charset="0"/>
                <a:cs typeface="Times New Roman" panose="02020603050405020304" pitchFamily="18" charset="0"/>
              </a:rPr>
              <a:t>Private Organizations and unit unofficial activities may accept gifts and donations from outside sources. </a:t>
            </a:r>
          </a:p>
          <a:p>
            <a:pPr marL="285750" indent="-285750">
              <a:buClr>
                <a:srgbClr val="002060"/>
              </a:buClr>
              <a:buFont typeface="Arial" panose="020B0604020202020204" pitchFamily="34" charset="0"/>
              <a:buChar char="•"/>
            </a:pPr>
            <a:endParaRPr lang="en-US" sz="1800" b="0" dirty="0">
              <a:solidFill>
                <a:srgbClr val="002060"/>
              </a:solidFill>
              <a:latin typeface="Times New Roman" panose="02020603050405020304" pitchFamily="18" charset="0"/>
              <a:cs typeface="Times New Roman" panose="02020603050405020304" pitchFamily="18" charset="0"/>
            </a:endParaRPr>
          </a:p>
          <a:p>
            <a:pPr marL="285750" indent="-285750">
              <a:buClr>
                <a:srgbClr val="002060"/>
              </a:buClr>
              <a:buFont typeface="Arial" panose="020B0604020202020204" pitchFamily="34" charset="0"/>
              <a:buChar char="•"/>
            </a:pPr>
            <a:r>
              <a:rPr lang="en-US" sz="1800" b="0" dirty="0">
                <a:solidFill>
                  <a:srgbClr val="002060"/>
                </a:solidFill>
                <a:latin typeface="Times New Roman" panose="02020603050405020304" pitchFamily="18" charset="0"/>
                <a:cs typeface="Times New Roman" panose="02020603050405020304" pitchFamily="18" charset="0"/>
              </a:rPr>
              <a:t>Unit unofficial activities will not solicit gifts. </a:t>
            </a:r>
          </a:p>
          <a:p>
            <a:pPr marL="285750" indent="-285750">
              <a:buClr>
                <a:srgbClr val="002060"/>
              </a:buClr>
              <a:buFont typeface="Arial" panose="020B0604020202020204" pitchFamily="34" charset="0"/>
              <a:buChar char="•"/>
            </a:pPr>
            <a:endParaRPr lang="en-US" sz="1800" b="0" dirty="0">
              <a:solidFill>
                <a:srgbClr val="002060"/>
              </a:solidFill>
              <a:latin typeface="Times New Roman" panose="02020603050405020304" pitchFamily="18" charset="0"/>
              <a:cs typeface="Times New Roman" panose="02020603050405020304" pitchFamily="18" charset="0"/>
            </a:endParaRPr>
          </a:p>
          <a:p>
            <a:pPr marL="285750" indent="-285750">
              <a:buClr>
                <a:srgbClr val="002060"/>
              </a:buClr>
              <a:buFont typeface="Arial" panose="020B0604020202020204" pitchFamily="34" charset="0"/>
              <a:buChar char="•"/>
            </a:pPr>
            <a:r>
              <a:rPr lang="en-US" sz="1800" b="0" dirty="0">
                <a:solidFill>
                  <a:srgbClr val="002060"/>
                </a:solidFill>
                <a:latin typeface="Times New Roman" panose="02020603050405020304" pitchFamily="18" charset="0"/>
                <a:cs typeface="Times New Roman" panose="02020603050405020304" pitchFamily="18" charset="0"/>
              </a:rPr>
              <a:t>Private Organizations will not solicit direct monetary gifts or donations (as distinguished from the sale of items of value) on base. </a:t>
            </a:r>
          </a:p>
          <a:p>
            <a:pPr marL="285750" indent="-285750">
              <a:buClr>
                <a:srgbClr val="002060"/>
              </a:buClr>
              <a:buFont typeface="Arial" panose="020B0604020202020204" pitchFamily="34" charset="0"/>
              <a:buChar char="•"/>
            </a:pPr>
            <a:endParaRPr lang="en-US" sz="1800" b="0" dirty="0">
              <a:solidFill>
                <a:srgbClr val="002060"/>
              </a:solidFill>
              <a:latin typeface="Times New Roman" panose="02020603050405020304" pitchFamily="18" charset="0"/>
              <a:cs typeface="Times New Roman" panose="02020603050405020304" pitchFamily="18" charset="0"/>
            </a:endParaRPr>
          </a:p>
          <a:p>
            <a:pPr marL="285750" indent="-285750">
              <a:buClr>
                <a:srgbClr val="002060"/>
              </a:buClr>
              <a:buFont typeface="Arial" panose="020B0604020202020204" pitchFamily="34" charset="0"/>
              <a:buChar char="•"/>
            </a:pPr>
            <a:r>
              <a:rPr lang="en-US" sz="1800" b="0" dirty="0">
                <a:solidFill>
                  <a:srgbClr val="002060"/>
                </a:solidFill>
                <a:latin typeface="Times New Roman" panose="02020603050405020304" pitchFamily="18" charset="0"/>
                <a:cs typeface="Times New Roman" panose="02020603050405020304" pitchFamily="18" charset="0"/>
              </a:rPr>
              <a:t>Off-base solicitations must clearly indicate that they are for a Private Organization and not for the base or any official part of the Air Force. </a:t>
            </a:r>
          </a:p>
          <a:p>
            <a:pPr marL="285750" indent="-285750">
              <a:buClr>
                <a:srgbClr val="002060"/>
              </a:buClr>
              <a:buFont typeface="Arial" panose="020B0604020202020204" pitchFamily="34" charset="0"/>
              <a:buChar char="•"/>
            </a:pPr>
            <a:endParaRPr lang="en-US" sz="1800" b="0" dirty="0">
              <a:solidFill>
                <a:srgbClr val="002060"/>
              </a:solidFill>
              <a:latin typeface="Times New Roman" panose="02020603050405020304" pitchFamily="18" charset="0"/>
              <a:cs typeface="Times New Roman" panose="02020603050405020304" pitchFamily="18" charset="0"/>
            </a:endParaRPr>
          </a:p>
          <a:p>
            <a:pPr marL="285750" indent="-285750">
              <a:buClr>
                <a:srgbClr val="002060"/>
              </a:buClr>
              <a:buFont typeface="Arial" panose="020B0604020202020204" pitchFamily="34" charset="0"/>
              <a:buChar char="•"/>
            </a:pPr>
            <a:r>
              <a:rPr lang="en-US" sz="1800" b="0" dirty="0">
                <a:solidFill>
                  <a:srgbClr val="002060"/>
                </a:solidFill>
                <a:latin typeface="Times New Roman" panose="02020603050405020304" pitchFamily="18" charset="0"/>
                <a:cs typeface="Times New Roman" panose="02020603050405020304" pitchFamily="18" charset="0"/>
              </a:rPr>
              <a:t>Donor/gift recognition may not be made publicly. </a:t>
            </a:r>
          </a:p>
          <a:p>
            <a:pPr marL="285750" indent="-285750">
              <a:buClr>
                <a:srgbClr val="002060"/>
              </a:buClr>
              <a:buFont typeface="Arial" panose="020B0604020202020204" pitchFamily="34" charset="0"/>
              <a:buChar char="•"/>
            </a:pPr>
            <a:endParaRPr lang="en-US" sz="1800" b="0" dirty="0">
              <a:solidFill>
                <a:srgbClr val="002060"/>
              </a:solidFill>
              <a:latin typeface="Times New Roman" panose="02020603050405020304" pitchFamily="18" charset="0"/>
              <a:cs typeface="Times New Roman" panose="02020603050405020304" pitchFamily="18" charset="0"/>
            </a:endParaRPr>
          </a:p>
          <a:p>
            <a:pPr marL="285750" indent="-285750">
              <a:buClr>
                <a:srgbClr val="002060"/>
              </a:buClr>
              <a:buFont typeface="Arial" panose="020B0604020202020204" pitchFamily="34" charset="0"/>
              <a:buChar char="•"/>
            </a:pPr>
            <a:r>
              <a:rPr lang="en-US" sz="1800" b="0" dirty="0">
                <a:solidFill>
                  <a:srgbClr val="002060"/>
                </a:solidFill>
                <a:latin typeface="Times New Roman" panose="02020603050405020304" pitchFamily="18" charset="0"/>
                <a:cs typeface="Times New Roman" panose="02020603050405020304" pitchFamily="18" charset="0"/>
              </a:rPr>
              <a:t>Oral recognition of the gift or donation can only be made to members of the Private Organization or those present at an event benefiting from the donation/gift.</a:t>
            </a:r>
          </a:p>
          <a:p>
            <a:pPr>
              <a:buClr>
                <a:srgbClr val="002060"/>
              </a:buClr>
            </a:pPr>
            <a:r>
              <a:rPr lang="en-US" sz="1800" b="0" dirty="0">
                <a:solidFill>
                  <a:srgbClr val="FF0000"/>
                </a:solidFill>
                <a:latin typeface="Times New Roman" panose="02020603050405020304" pitchFamily="18" charset="0"/>
                <a:cs typeface="Times New Roman" panose="02020603050405020304" pitchFamily="18" charset="0"/>
              </a:rPr>
              <a:t>We currently recommend that POs do not solicit funds from off-base entities during COVID</a:t>
            </a:r>
            <a:endParaRPr lang="en-US" sz="1800" b="0" dirty="0">
              <a:solidFill>
                <a:srgbClr val="002060"/>
              </a:solidFill>
              <a:latin typeface="Times New Roman" panose="02020603050405020304" pitchFamily="18" charset="0"/>
              <a:cs typeface="Times New Roman" panose="02020603050405020304" pitchFamily="18" charset="0"/>
            </a:endParaRPr>
          </a:p>
          <a:p>
            <a:pPr marL="285750" indent="-285750">
              <a:buClr>
                <a:srgbClr val="002060"/>
              </a:buClr>
              <a:buFont typeface="Arial" panose="020B0604020202020204" pitchFamily="34" charset="0"/>
              <a:buChar char="•"/>
            </a:pPr>
            <a:endParaRPr lang="en-US" sz="1800" b="0" dirty="0">
              <a:solidFill>
                <a:srgbClr val="002060"/>
              </a:solidFill>
              <a:latin typeface="Times New Roman" panose="02020603050405020304" pitchFamily="18" charset="0"/>
              <a:cs typeface="Times New Roman" panose="02020603050405020304" pitchFamily="18" charset="0"/>
            </a:endParaRPr>
          </a:p>
        </p:txBody>
      </p:sp>
      <p:pic>
        <p:nvPicPr>
          <p:cNvPr id="8" name="Content Placeholder 7"/>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7794885" y="1077219"/>
            <a:ext cx="3954091" cy="5113624"/>
          </a:xfrm>
          <a:prstGeom prst="rect">
            <a:avLst/>
          </a:prstGeom>
          <a:ln>
            <a:noFill/>
          </a:ln>
          <a:effectLst>
            <a:softEdge rad="112500"/>
          </a:effectLst>
        </p:spPr>
      </p:pic>
      <p:pic>
        <p:nvPicPr>
          <p:cNvPr id="7" name="Picture 6"/>
          <p:cNvPicPr>
            <a:picLocks noChangeAspect="1"/>
          </p:cNvPicPr>
          <p:nvPr/>
        </p:nvPicPr>
        <p:blipFill>
          <a:blip r:embed="rId3"/>
          <a:stretch>
            <a:fillRect/>
          </a:stretch>
        </p:blipFill>
        <p:spPr>
          <a:xfrm>
            <a:off x="390759" y="837036"/>
            <a:ext cx="11211516" cy="60965"/>
          </a:xfrm>
          <a:prstGeom prst="rect">
            <a:avLst/>
          </a:prstGeom>
        </p:spPr>
      </p:pic>
      <p:sp>
        <p:nvSpPr>
          <p:cNvPr id="4" name="TextBox 3"/>
          <p:cNvSpPr txBox="1"/>
          <p:nvPr/>
        </p:nvSpPr>
        <p:spPr>
          <a:xfrm>
            <a:off x="9405930" y="6329642"/>
            <a:ext cx="2369830" cy="369332"/>
          </a:xfrm>
          <a:prstGeom prst="rect">
            <a:avLst/>
          </a:prstGeom>
          <a:noFill/>
        </p:spPr>
        <p:txBody>
          <a:bodyPr wrap="square" rtlCol="0">
            <a:spAutoFit/>
          </a:bodyPr>
          <a:lstStyle/>
          <a:p>
            <a:r>
              <a:rPr lang="en-US" i="1" dirty="0">
                <a:solidFill>
                  <a:srgbClr val="002060"/>
                </a:solidFill>
                <a:latin typeface="Times New Roman" panose="02020603050405020304" pitchFamily="18" charset="0"/>
                <a:cs typeface="Times New Roman" panose="02020603050405020304" pitchFamily="18" charset="0"/>
              </a:rPr>
              <a:t>AFI 34-223 10.19.1.3  </a:t>
            </a:r>
          </a:p>
        </p:txBody>
      </p:sp>
    </p:spTree>
    <p:extLst>
      <p:ext uri="{BB962C8B-B14F-4D97-AF65-F5344CB8AC3E}">
        <p14:creationId xmlns:p14="http://schemas.microsoft.com/office/powerpoint/2010/main" val="1756548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687" y="107740"/>
            <a:ext cx="10972800" cy="1608416"/>
          </a:xfrm>
        </p:spPr>
        <p:txBody>
          <a:bodyPr>
            <a:normAutofit/>
          </a:bodyPr>
          <a:lstStyle/>
          <a:p>
            <a:pPr algn="ctr"/>
            <a:r>
              <a:rPr lang="en-US" sz="4400" b="1" dirty="0">
                <a:solidFill>
                  <a:srgbClr val="00297A"/>
                </a:solidFill>
                <a:latin typeface="Times New Roman" panose="02020603050405020304" pitchFamily="18" charset="0"/>
                <a:cs typeface="Times New Roman" panose="02020603050405020304" pitchFamily="18" charset="0"/>
              </a:rPr>
              <a:t>Fundraising - CFC &amp; AFAF</a:t>
            </a:r>
            <a:br>
              <a:rPr lang="en-US" sz="4000" b="1" dirty="0">
                <a:solidFill>
                  <a:srgbClr val="00297A"/>
                </a:solidFill>
                <a:latin typeface="Calibri Light" panose="020F0302020204030204"/>
              </a:rPr>
            </a:br>
            <a:endParaRPr lang="en-US" dirty="0"/>
          </a:p>
        </p:txBody>
      </p:sp>
      <p:sp>
        <p:nvSpPr>
          <p:cNvPr id="3" name="Content Placeholder 2"/>
          <p:cNvSpPr>
            <a:spLocks noGrp="1"/>
          </p:cNvSpPr>
          <p:nvPr>
            <p:ph idx="1"/>
          </p:nvPr>
        </p:nvSpPr>
        <p:spPr>
          <a:xfrm>
            <a:off x="178905" y="1292749"/>
            <a:ext cx="10972800" cy="4389120"/>
          </a:xfrm>
        </p:spPr>
        <p:txBody>
          <a:bodyPr/>
          <a:lstStyle/>
          <a:p>
            <a:pPr>
              <a:buClr>
                <a:srgbClr val="002060"/>
              </a:buClr>
              <a:buFont typeface="Wingdings" panose="05000000000000000000" pitchFamily="2" charset="2"/>
              <a:buChar char="Ø"/>
            </a:pPr>
            <a:r>
              <a:rPr lang="en-US" sz="2100" dirty="0">
                <a:solidFill>
                  <a:srgbClr val="002060"/>
                </a:solidFill>
                <a:latin typeface="Times New Roman" panose="02020603050405020304" pitchFamily="18" charset="0"/>
                <a:cs typeface="Times New Roman" panose="02020603050405020304" pitchFamily="18" charset="0"/>
              </a:rPr>
              <a:t>The Combined Federal Campaign &amp; the Air Force Assistance Fund Campaign (Service Specific) are the ONLY Official Fundraising Activities within DoD</a:t>
            </a:r>
          </a:p>
          <a:p>
            <a:pPr>
              <a:buClr>
                <a:srgbClr val="002060"/>
              </a:buClr>
              <a:buFont typeface="Wingdings" panose="05000000000000000000" pitchFamily="2" charset="2"/>
              <a:buChar char="Ø"/>
            </a:pPr>
            <a:endParaRPr lang="en-US" sz="2100" dirty="0">
              <a:solidFill>
                <a:srgbClr val="002060"/>
              </a:solidFill>
              <a:latin typeface="Times New Roman" panose="02020603050405020304" pitchFamily="18" charset="0"/>
              <a:cs typeface="Times New Roman" panose="02020603050405020304" pitchFamily="18" charset="0"/>
            </a:endParaRPr>
          </a:p>
          <a:p>
            <a:pPr>
              <a:buClr>
                <a:srgbClr val="002060"/>
              </a:buClr>
              <a:buFont typeface="Wingdings" panose="05000000000000000000" pitchFamily="2" charset="2"/>
              <a:buChar char="Ø"/>
            </a:pPr>
            <a:r>
              <a:rPr lang="en-US" sz="2100" dirty="0">
                <a:solidFill>
                  <a:srgbClr val="002060"/>
                </a:solidFill>
                <a:latin typeface="Times New Roman" panose="02020603050405020304" pitchFamily="18" charset="0"/>
                <a:cs typeface="Times New Roman" panose="02020603050405020304" pitchFamily="18" charset="0"/>
              </a:rPr>
              <a:t>No workplace (desk-to-desk) fundraising or payroll deductions are authorized to support Non-Federal Entities or Private Organizations other than the Air Force Assistance Fund and Combined Federal Campaigns </a:t>
            </a:r>
          </a:p>
          <a:p>
            <a:pPr>
              <a:buClr>
                <a:srgbClr val="002060"/>
              </a:buClr>
              <a:buFont typeface="Wingdings" panose="05000000000000000000" pitchFamily="2" charset="2"/>
              <a:buChar char="Ø"/>
            </a:pPr>
            <a:endParaRPr lang="en-US" sz="2100" dirty="0">
              <a:solidFill>
                <a:srgbClr val="002060"/>
              </a:solidFill>
              <a:latin typeface="Times New Roman" panose="02020603050405020304" pitchFamily="18" charset="0"/>
              <a:cs typeface="Times New Roman" panose="02020603050405020304" pitchFamily="18" charset="0"/>
            </a:endParaRPr>
          </a:p>
          <a:p>
            <a:pPr>
              <a:buClr>
                <a:srgbClr val="002060"/>
              </a:buClr>
              <a:buFont typeface="Wingdings" panose="05000000000000000000" pitchFamily="2" charset="2"/>
              <a:buChar char="Ø"/>
            </a:pPr>
            <a:r>
              <a:rPr lang="en-US" sz="2100" dirty="0">
                <a:solidFill>
                  <a:srgbClr val="002060"/>
                </a:solidFill>
                <a:latin typeface="Times New Roman" panose="02020603050405020304" pitchFamily="18" charset="0"/>
                <a:cs typeface="Times New Roman" panose="02020603050405020304" pitchFamily="18" charset="0"/>
              </a:rPr>
              <a:t>PO fundraising may not interfere with, or detract from, the CFC or AFAF</a:t>
            </a:r>
          </a:p>
          <a:p>
            <a:pPr marL="800100" lvl="1" indent="-342900">
              <a:buClr>
                <a:srgbClr val="002060"/>
              </a:buClr>
              <a:buFont typeface="Wingdings" panose="05000000000000000000" pitchFamily="2" charset="2"/>
              <a:buChar char="Ø"/>
            </a:pPr>
            <a:r>
              <a:rPr lang="en-US" sz="2100" dirty="0">
                <a:solidFill>
                  <a:srgbClr val="002060"/>
                </a:solidFill>
                <a:latin typeface="Times New Roman" panose="02020603050405020304" pitchFamily="18" charset="0"/>
                <a:cs typeface="Times New Roman" panose="02020603050405020304" pitchFamily="18" charset="0"/>
              </a:rPr>
              <a:t>PO ad hoc fundraising to support unit or Private Organization holiday parties is allowed during the Combined Federal Campaign</a:t>
            </a:r>
          </a:p>
          <a:p>
            <a:pPr marL="800100" lvl="1" indent="-342900">
              <a:buClr>
                <a:srgbClr val="002060"/>
              </a:buClr>
              <a:buFont typeface="Wingdings" panose="05000000000000000000" pitchFamily="2" charset="2"/>
              <a:buChar char="Ø"/>
            </a:pPr>
            <a:r>
              <a:rPr lang="en-US" sz="2100" dirty="0">
                <a:solidFill>
                  <a:srgbClr val="002060"/>
                </a:solidFill>
                <a:latin typeface="Times New Roman" panose="02020603050405020304" pitchFamily="18" charset="0"/>
                <a:cs typeface="Times New Roman" panose="02020603050405020304" pitchFamily="18" charset="0"/>
              </a:rPr>
              <a:t>Approval authority for fundraising during this time is elevated (expect approvals to take longer)</a:t>
            </a:r>
          </a:p>
          <a:p>
            <a:pPr marL="800100" lvl="1" indent="-342900">
              <a:buClr>
                <a:srgbClr val="002060"/>
              </a:buClr>
              <a:buFont typeface="Wingdings" panose="05000000000000000000" pitchFamily="2" charset="2"/>
              <a:buChar char="Ø"/>
            </a:pPr>
            <a:endParaRPr lang="en-US" sz="2100" dirty="0">
              <a:solidFill>
                <a:srgbClr val="002060"/>
              </a:solidFill>
              <a:latin typeface="Times New Roman" panose="02020603050405020304" pitchFamily="18" charset="0"/>
              <a:cs typeface="Times New Roman" panose="02020603050405020304" pitchFamily="18" charset="0"/>
            </a:endParaRPr>
          </a:p>
          <a:p>
            <a:pPr marL="457200" lvl="1" indent="0">
              <a:buClr>
                <a:srgbClr val="002060"/>
              </a:buClr>
              <a:buNone/>
            </a:pPr>
            <a:endParaRPr lang="en-US" sz="2100" dirty="0">
              <a:solidFill>
                <a:srgbClr val="002060"/>
              </a:solidFill>
              <a:latin typeface="Times New Roman" panose="02020603050405020304" pitchFamily="18" charset="0"/>
              <a:cs typeface="Times New Roman" panose="02020603050405020304" pitchFamily="18" charset="0"/>
            </a:endParaRPr>
          </a:p>
          <a:p>
            <a:endParaRPr lang="en-US" dirty="0"/>
          </a:p>
        </p:txBody>
      </p:sp>
      <p:pic>
        <p:nvPicPr>
          <p:cNvPr id="4" name="Picture 3"/>
          <p:cNvPicPr>
            <a:picLocks noChangeAspect="1"/>
          </p:cNvPicPr>
          <p:nvPr/>
        </p:nvPicPr>
        <p:blipFill>
          <a:blip r:embed="rId2"/>
          <a:stretch>
            <a:fillRect/>
          </a:stretch>
        </p:blipFill>
        <p:spPr>
          <a:xfrm>
            <a:off x="271670" y="1051096"/>
            <a:ext cx="11211516" cy="60965"/>
          </a:xfrm>
          <a:prstGeom prst="rect">
            <a:avLst/>
          </a:prstGeom>
        </p:spPr>
      </p:pic>
    </p:spTree>
    <p:extLst>
      <p:ext uri="{BB962C8B-B14F-4D97-AF65-F5344CB8AC3E}">
        <p14:creationId xmlns:p14="http://schemas.microsoft.com/office/powerpoint/2010/main" val="337786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a:t>86</a:t>
            </a:r>
            <a:r>
              <a:rPr lang="en-US" baseline="30000" dirty="0"/>
              <a:t>th</a:t>
            </a:r>
            <a:r>
              <a:rPr lang="en-US" dirty="0"/>
              <a:t> Force Support Squadron</a:t>
            </a:r>
          </a:p>
        </p:txBody>
      </p:sp>
      <p:sp>
        <p:nvSpPr>
          <p:cNvPr id="2" name="Content Placeholder 1"/>
          <p:cNvSpPr>
            <a:spLocks noGrp="1"/>
          </p:cNvSpPr>
          <p:nvPr>
            <p:ph idx="1"/>
          </p:nvPr>
        </p:nvSpPr>
        <p:spPr/>
        <p:txBody>
          <a:bodyPr/>
          <a:lstStyle/>
          <a:p>
            <a:pPr lvl="1"/>
            <a:endParaRPr lang="en-US" dirty="0"/>
          </a:p>
          <a:p>
            <a:pPr marL="0" indent="0">
              <a:buNone/>
            </a:pPr>
            <a:endParaRPr lang="en-US" dirty="0"/>
          </a:p>
        </p:txBody>
      </p:sp>
      <p:sp>
        <p:nvSpPr>
          <p:cNvPr id="4" name="TextBox 3"/>
          <p:cNvSpPr txBox="1"/>
          <p:nvPr/>
        </p:nvSpPr>
        <p:spPr>
          <a:xfrm>
            <a:off x="5334000" y="2438400"/>
            <a:ext cx="4876800" cy="2123658"/>
          </a:xfrm>
          <a:prstGeom prst="rect">
            <a:avLst/>
          </a:prstGeom>
          <a:noFill/>
        </p:spPr>
        <p:txBody>
          <a:bodyPr wrap="square" rtlCol="0">
            <a:spAutoFit/>
          </a:bodyPr>
          <a:lstStyle/>
          <a:p>
            <a:pPr algn="ctr" defTabSz="457200"/>
            <a:r>
              <a:rPr lang="en-US" sz="4400" b="1" dirty="0">
                <a:solidFill>
                  <a:prstClr val="black"/>
                </a:solidFill>
                <a:latin typeface="Trebuchet MS" panose="020B0603020202020204"/>
              </a:rPr>
              <a:t>Community Cohesion Program</a:t>
            </a:r>
          </a:p>
        </p:txBody>
      </p:sp>
      <p:sp>
        <p:nvSpPr>
          <p:cNvPr id="5" name="TextBox 4"/>
          <p:cNvSpPr txBox="1"/>
          <p:nvPr/>
        </p:nvSpPr>
        <p:spPr>
          <a:xfrm>
            <a:off x="6713839" y="5523926"/>
            <a:ext cx="3663651" cy="584775"/>
          </a:xfrm>
          <a:prstGeom prst="rect">
            <a:avLst/>
          </a:prstGeom>
          <a:noFill/>
        </p:spPr>
        <p:txBody>
          <a:bodyPr wrap="square" rtlCol="0">
            <a:spAutoFit/>
          </a:bodyPr>
          <a:lstStyle/>
          <a:p>
            <a:pPr algn="r" defTabSz="457200"/>
            <a:r>
              <a:rPr lang="en-US" sz="1600" b="1" dirty="0">
                <a:solidFill>
                  <a:prstClr val="black"/>
                </a:solidFill>
                <a:latin typeface="Trebuchet MS" panose="020B0603020202020204"/>
              </a:rPr>
              <a:t>Community Cohesion Coordinator</a:t>
            </a:r>
          </a:p>
          <a:p>
            <a:pPr algn="r" defTabSz="457200"/>
            <a:r>
              <a:rPr lang="en-US" sz="1600" b="1" dirty="0">
                <a:solidFill>
                  <a:prstClr val="black"/>
                </a:solidFill>
                <a:latin typeface="Trebuchet MS" panose="020B0603020202020204"/>
              </a:rPr>
              <a:t>Ember Miles</a:t>
            </a:r>
          </a:p>
        </p:txBody>
      </p:sp>
    </p:spTree>
    <p:extLst>
      <p:ext uri="{BB962C8B-B14F-4D97-AF65-F5344CB8AC3E}">
        <p14:creationId xmlns:p14="http://schemas.microsoft.com/office/powerpoint/2010/main" val="8826006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133599" y="609600"/>
            <a:ext cx="7773910" cy="1320800"/>
          </a:xfrm>
        </p:spPr>
        <p:txBody>
          <a:bodyPr/>
          <a:lstStyle/>
          <a:p>
            <a:r>
              <a:rPr lang="en-US" dirty="0"/>
              <a:t>Unite Program Intent</a:t>
            </a:r>
          </a:p>
        </p:txBody>
      </p:sp>
      <p:sp>
        <p:nvSpPr>
          <p:cNvPr id="2" name="Content Placeholder 1"/>
          <p:cNvSpPr>
            <a:spLocks noGrp="1"/>
          </p:cNvSpPr>
          <p:nvPr>
            <p:ph idx="1"/>
          </p:nvPr>
        </p:nvSpPr>
        <p:spPr/>
        <p:txBody>
          <a:bodyPr/>
          <a:lstStyle/>
          <a:p>
            <a:pPr lvl="1"/>
            <a:endParaRPr lang="en-US" dirty="0"/>
          </a:p>
          <a:p>
            <a:pPr marL="0" indent="0">
              <a:buNone/>
            </a:pPr>
            <a:endParaRPr lang="en-US" dirty="0"/>
          </a:p>
        </p:txBody>
      </p:sp>
      <p:sp>
        <p:nvSpPr>
          <p:cNvPr id="6" name="Content Placeholder 4"/>
          <p:cNvSpPr txBox="1">
            <a:spLocks/>
          </p:cNvSpPr>
          <p:nvPr/>
        </p:nvSpPr>
        <p:spPr bwMode="auto">
          <a:xfrm>
            <a:off x="2133601" y="1371600"/>
            <a:ext cx="6895723" cy="445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85750" indent="-285750" algn="l" rtl="0" eaLnBrk="0" fontAlgn="base" hangingPunct="0">
              <a:spcBef>
                <a:spcPct val="20000"/>
              </a:spcBef>
              <a:spcAft>
                <a:spcPct val="0"/>
              </a:spcAft>
              <a:buClr>
                <a:srgbClr val="000066"/>
              </a:buClr>
              <a:buSzPct val="80000"/>
              <a:buFont typeface="Wingdings" pitchFamily="2" charset="2"/>
              <a:buChar char="n"/>
              <a:defRPr sz="2400" b="1">
                <a:solidFill>
                  <a:srgbClr val="000066"/>
                </a:solidFill>
                <a:latin typeface="+mn-lt"/>
                <a:ea typeface="+mn-ea"/>
                <a:cs typeface="+mn-cs"/>
              </a:defRPr>
            </a:lvl1pPr>
            <a:lvl2pPr marL="688975" indent="-282575" algn="l" rtl="0" eaLnBrk="0" fontAlgn="base" hangingPunct="0">
              <a:spcBef>
                <a:spcPct val="20000"/>
              </a:spcBef>
              <a:spcAft>
                <a:spcPct val="0"/>
              </a:spcAft>
              <a:buClr>
                <a:srgbClr val="000066"/>
              </a:buClr>
              <a:buSzPct val="135000"/>
              <a:buChar char="•"/>
              <a:defRPr sz="2200" b="1">
                <a:solidFill>
                  <a:srgbClr val="000066"/>
                </a:solidFill>
                <a:latin typeface="+mn-lt"/>
              </a:defRPr>
            </a:lvl2pPr>
            <a:lvl3pPr marL="1027113" indent="-223838" algn="l" rtl="0" eaLnBrk="0" fontAlgn="base" hangingPunct="0">
              <a:spcBef>
                <a:spcPct val="20000"/>
              </a:spcBef>
              <a:spcAft>
                <a:spcPct val="0"/>
              </a:spcAft>
              <a:buClr>
                <a:srgbClr val="000066"/>
              </a:buClr>
              <a:buSzPct val="85000"/>
              <a:buFont typeface="Wingdings" pitchFamily="2" charset="2"/>
              <a:buChar char="w"/>
              <a:defRPr sz="2000" b="1">
                <a:solidFill>
                  <a:srgbClr val="000066"/>
                </a:solidFill>
                <a:latin typeface="+mn-lt"/>
              </a:defRPr>
            </a:lvl3pPr>
            <a:lvl4pPr marL="1371600" indent="-228600" algn="l" rtl="0" eaLnBrk="0" fontAlgn="base" hangingPunct="0">
              <a:spcBef>
                <a:spcPct val="20000"/>
              </a:spcBef>
              <a:spcAft>
                <a:spcPct val="0"/>
              </a:spcAft>
              <a:buClr>
                <a:srgbClr val="003399"/>
              </a:buClr>
              <a:buSzPct val="80000"/>
              <a:buFont typeface="Wingdings" pitchFamily="2" charset="2"/>
              <a:buChar char="n"/>
              <a:defRPr b="1">
                <a:solidFill>
                  <a:srgbClr val="000066"/>
                </a:solidFill>
                <a:latin typeface="+mn-lt"/>
              </a:defRPr>
            </a:lvl4pPr>
            <a:lvl5pPr marL="1714500" indent="-228600" algn="l" rtl="0" eaLnBrk="0" fontAlgn="base" hangingPunct="0">
              <a:spcBef>
                <a:spcPct val="20000"/>
              </a:spcBef>
              <a:spcAft>
                <a:spcPct val="0"/>
              </a:spcAft>
              <a:buClr>
                <a:srgbClr val="003399"/>
              </a:buClr>
              <a:buSzPct val="80000"/>
              <a:buFont typeface="Wingdings" pitchFamily="2" charset="2"/>
              <a:buChar char="n"/>
              <a:defRPr sz="1600" b="1">
                <a:solidFill>
                  <a:srgbClr val="000066"/>
                </a:solidFill>
                <a:latin typeface="+mn-lt"/>
              </a:defRPr>
            </a:lvl5pPr>
            <a:lvl6pPr marL="2171700" indent="-228600" algn="l" rtl="0" eaLnBrk="0" fontAlgn="base" hangingPunct="0">
              <a:spcBef>
                <a:spcPct val="20000"/>
              </a:spcBef>
              <a:spcAft>
                <a:spcPct val="0"/>
              </a:spcAft>
              <a:buClr>
                <a:srgbClr val="003399"/>
              </a:buClr>
              <a:buSzPct val="80000"/>
              <a:buFont typeface="Wingdings" pitchFamily="2" charset="2"/>
              <a:buChar char="n"/>
              <a:defRPr sz="1600" b="1">
                <a:solidFill>
                  <a:srgbClr val="000066"/>
                </a:solidFill>
                <a:latin typeface="+mn-lt"/>
              </a:defRPr>
            </a:lvl6pPr>
            <a:lvl7pPr marL="2628900" indent="-228600" algn="l" rtl="0" eaLnBrk="0" fontAlgn="base" hangingPunct="0">
              <a:spcBef>
                <a:spcPct val="20000"/>
              </a:spcBef>
              <a:spcAft>
                <a:spcPct val="0"/>
              </a:spcAft>
              <a:buClr>
                <a:srgbClr val="003399"/>
              </a:buClr>
              <a:buSzPct val="80000"/>
              <a:buFont typeface="Wingdings" pitchFamily="2" charset="2"/>
              <a:buChar char="n"/>
              <a:defRPr sz="1600" b="1">
                <a:solidFill>
                  <a:srgbClr val="000066"/>
                </a:solidFill>
                <a:latin typeface="+mn-lt"/>
              </a:defRPr>
            </a:lvl7pPr>
            <a:lvl8pPr marL="3086100" indent="-228600" algn="l" rtl="0" eaLnBrk="0" fontAlgn="base" hangingPunct="0">
              <a:spcBef>
                <a:spcPct val="20000"/>
              </a:spcBef>
              <a:spcAft>
                <a:spcPct val="0"/>
              </a:spcAft>
              <a:buClr>
                <a:srgbClr val="003399"/>
              </a:buClr>
              <a:buSzPct val="80000"/>
              <a:buFont typeface="Wingdings" pitchFamily="2" charset="2"/>
              <a:buChar char="n"/>
              <a:defRPr sz="1600" b="1">
                <a:solidFill>
                  <a:srgbClr val="000066"/>
                </a:solidFill>
                <a:latin typeface="+mn-lt"/>
              </a:defRPr>
            </a:lvl8pPr>
            <a:lvl9pPr marL="3543300" indent="-228600" algn="l" rtl="0" eaLnBrk="0" fontAlgn="base" hangingPunct="0">
              <a:spcBef>
                <a:spcPct val="20000"/>
              </a:spcBef>
              <a:spcAft>
                <a:spcPct val="0"/>
              </a:spcAft>
              <a:buClr>
                <a:srgbClr val="003399"/>
              </a:buClr>
              <a:buSzPct val="80000"/>
              <a:buFont typeface="Wingdings" pitchFamily="2" charset="2"/>
              <a:buChar char="n"/>
              <a:defRPr sz="1600" b="1">
                <a:solidFill>
                  <a:srgbClr val="000066"/>
                </a:solidFill>
                <a:latin typeface="+mn-lt"/>
              </a:defRPr>
            </a:lvl9pPr>
          </a:lstStyle>
          <a:p>
            <a:pPr algn="just" defTabSz="457200">
              <a:buFont typeface="Wingdings" panose="05000000000000000000" pitchFamily="2" charset="2"/>
              <a:buChar char="§"/>
            </a:pPr>
            <a:r>
              <a:rPr lang="en-US" sz="2000" b="0" dirty="0">
                <a:latin typeface="Trebuchet MS" panose="020B0603020202020204"/>
              </a:rPr>
              <a:t>Use Force Support Capabilities to:</a:t>
            </a:r>
          </a:p>
          <a:p>
            <a:pPr lvl="1" algn="just" defTabSz="457200"/>
            <a:r>
              <a:rPr lang="en-US" sz="1800" b="0" kern="0" dirty="0">
                <a:latin typeface="Trebuchet MS" panose="020B0603020202020204"/>
              </a:rPr>
              <a:t>Help CCs/CLs build &amp; strengthen unit cohesion in AF units</a:t>
            </a:r>
          </a:p>
          <a:p>
            <a:pPr marL="0" indent="0" algn="just" defTabSz="457200">
              <a:buNone/>
            </a:pPr>
            <a:endParaRPr lang="en-US" sz="2000" b="0" dirty="0">
              <a:latin typeface="Trebuchet MS" panose="020B0603020202020204"/>
            </a:endParaRPr>
          </a:p>
          <a:p>
            <a:pPr algn="just" defTabSz="457200">
              <a:buFont typeface="Wingdings" panose="05000000000000000000" pitchFamily="2" charset="2"/>
              <a:buChar char="§"/>
            </a:pPr>
            <a:r>
              <a:rPr lang="en-US" sz="2000" b="0" kern="0" dirty="0">
                <a:latin typeface="Trebuchet MS" panose="020B0603020202020204"/>
              </a:rPr>
              <a:t>Provide Squadrons with funding to execute programs </a:t>
            </a:r>
          </a:p>
          <a:p>
            <a:pPr lvl="1" algn="just" defTabSz="457200"/>
            <a:r>
              <a:rPr lang="en-US" sz="1800" b="0" kern="0" dirty="0">
                <a:latin typeface="Trebuchet MS" panose="020B0603020202020204"/>
              </a:rPr>
              <a:t>NAF Dollars $5/per person assigned </a:t>
            </a:r>
          </a:p>
          <a:p>
            <a:pPr lvl="1" algn="just" defTabSz="457200"/>
            <a:r>
              <a:rPr lang="en-US" sz="1800" b="0" kern="0" dirty="0">
                <a:latin typeface="Trebuchet MS" panose="020B0603020202020204"/>
              </a:rPr>
              <a:t>APF Dollars (CY) Check with C3 for dollar amount</a:t>
            </a:r>
          </a:p>
          <a:p>
            <a:pPr lvl="1" defTabSz="457200"/>
            <a:r>
              <a:rPr lang="en-US" sz="1800" b="0" dirty="0">
                <a:latin typeface="Calibri" panose="020F0502020204030204" pitchFamily="34" charset="0"/>
              </a:rPr>
              <a:t>Air Force and Space Force Active Duty, Reserve and GS, NAF, and LN civilian employees</a:t>
            </a:r>
          </a:p>
          <a:p>
            <a:pPr lvl="1" defTabSz="457200"/>
            <a:r>
              <a:rPr lang="en-US" sz="1800" b="0" kern="0" dirty="0">
                <a:latin typeface="Calibri" panose="020F0502020204030204" pitchFamily="34" charset="0"/>
              </a:rPr>
              <a:t>Unite funds cannot be used in conjunction with any other funding with exception of BOOSTER CLUB or unit members paying a portion to offset cost</a:t>
            </a:r>
            <a:endParaRPr lang="en-US" sz="1800" b="0" kern="0" dirty="0">
              <a:latin typeface="Trebuchet MS" panose="020B0603020202020204"/>
            </a:endParaRPr>
          </a:p>
          <a:p>
            <a:pPr marL="465137" lvl="1" indent="0" algn="just" defTabSz="457200">
              <a:buNone/>
            </a:pPr>
            <a:endParaRPr lang="en-US" sz="1800" b="0" kern="0" dirty="0">
              <a:latin typeface="Trebuchet MS" panose="020B0603020202020204"/>
            </a:endParaRPr>
          </a:p>
          <a:p>
            <a:pPr marL="803275" lvl="2" indent="0" algn="just" defTabSz="457200">
              <a:buNone/>
            </a:pPr>
            <a:r>
              <a:rPr lang="en-US" sz="1600" b="0" kern="0" dirty="0">
                <a:latin typeface="Trebuchet MS" panose="020B0603020202020204"/>
              </a:rPr>
              <a:t>*</a:t>
            </a:r>
            <a:r>
              <a:rPr lang="en-US" sz="1600" i="1" kern="0" dirty="0">
                <a:solidFill>
                  <a:srgbClr val="FF0000"/>
                </a:solidFill>
                <a:latin typeface="Trebuchet MS" panose="020B0603020202020204"/>
              </a:rPr>
              <a:t>UNITE funds cannot be used to augment holiday parties</a:t>
            </a:r>
            <a:endParaRPr lang="en-US" sz="1600" i="1" dirty="0">
              <a:solidFill>
                <a:srgbClr val="FF0000"/>
              </a:solidFill>
              <a:latin typeface="Trebuchet MS" panose="020B0603020202020204"/>
            </a:endParaRPr>
          </a:p>
          <a:p>
            <a:pPr defTabSz="457200"/>
            <a:endParaRPr lang="en-US" kern="0" dirty="0">
              <a:latin typeface="Trebuchet MS" panose="020B0603020202020204"/>
            </a:endParaRPr>
          </a:p>
        </p:txBody>
      </p:sp>
    </p:spTree>
    <p:extLst>
      <p:ext uri="{BB962C8B-B14F-4D97-AF65-F5344CB8AC3E}">
        <p14:creationId xmlns:p14="http://schemas.microsoft.com/office/powerpoint/2010/main" val="1804985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a:t>Goals and Objectives</a:t>
            </a:r>
          </a:p>
        </p:txBody>
      </p:sp>
      <p:sp>
        <p:nvSpPr>
          <p:cNvPr id="2" name="Content Placeholder 1"/>
          <p:cNvSpPr>
            <a:spLocks noGrp="1"/>
          </p:cNvSpPr>
          <p:nvPr>
            <p:ph idx="1"/>
          </p:nvPr>
        </p:nvSpPr>
        <p:spPr/>
        <p:txBody>
          <a:bodyPr/>
          <a:lstStyle/>
          <a:p>
            <a:pPr lvl="1"/>
            <a:endParaRPr lang="en-US" dirty="0"/>
          </a:p>
          <a:p>
            <a:pPr marL="0" indent="0">
              <a:buNone/>
            </a:pPr>
            <a:endParaRPr lang="en-US" dirty="0"/>
          </a:p>
        </p:txBody>
      </p:sp>
      <p:graphicFrame>
        <p:nvGraphicFramePr>
          <p:cNvPr id="5" name="Diagram 4"/>
          <p:cNvGraphicFramePr/>
          <p:nvPr/>
        </p:nvGraphicFramePr>
        <p:xfrm>
          <a:off x="2671764" y="1490620"/>
          <a:ext cx="7234236" cy="44546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429938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a:t>Concept of Operations</a:t>
            </a:r>
          </a:p>
        </p:txBody>
      </p:sp>
      <p:sp>
        <p:nvSpPr>
          <p:cNvPr id="2" name="Content Placeholder 1"/>
          <p:cNvSpPr>
            <a:spLocks noGrp="1"/>
          </p:cNvSpPr>
          <p:nvPr>
            <p:ph idx="1"/>
          </p:nvPr>
        </p:nvSpPr>
        <p:spPr/>
        <p:txBody>
          <a:bodyPr/>
          <a:lstStyle/>
          <a:p>
            <a:pPr lvl="1"/>
            <a:endParaRPr lang="en-US" dirty="0"/>
          </a:p>
          <a:p>
            <a:pPr marL="0" indent="0">
              <a:buNone/>
            </a:pPr>
            <a:endParaRPr lang="en-US" dirty="0"/>
          </a:p>
        </p:txBody>
      </p:sp>
      <p:sp>
        <p:nvSpPr>
          <p:cNvPr id="7" name="Rectangle 6"/>
          <p:cNvSpPr/>
          <p:nvPr/>
        </p:nvSpPr>
        <p:spPr>
          <a:xfrm>
            <a:off x="1895476" y="1168401"/>
            <a:ext cx="7405451" cy="5244513"/>
          </a:xfrm>
          <a:prstGeom prst="rect">
            <a:avLst/>
          </a:prstGeom>
        </p:spPr>
        <p:txBody>
          <a:bodyPr wrap="square">
            <a:spAutoFit/>
          </a:bodyPr>
          <a:lstStyle/>
          <a:p>
            <a:pPr lvl="1" defTabSz="457200"/>
            <a:r>
              <a:rPr lang="en-US" sz="2400" b="1" u="sng" dirty="0">
                <a:solidFill>
                  <a:prstClr val="black"/>
                </a:solidFill>
                <a:latin typeface="Arial" panose="020B0604020202020204" pitchFamily="34" charset="0"/>
                <a:cs typeface="Arial" panose="020B0604020202020204" pitchFamily="34" charset="0"/>
              </a:rPr>
              <a:t> </a:t>
            </a:r>
            <a:endParaRPr lang="en-US" sz="2400" dirty="0">
              <a:solidFill>
                <a:prstClr val="black"/>
              </a:solidFill>
              <a:latin typeface="Arial" panose="020B0604020202020204" pitchFamily="34" charset="0"/>
              <a:cs typeface="Arial" panose="020B0604020202020204" pitchFamily="34" charset="0"/>
            </a:endParaRPr>
          </a:p>
          <a:p>
            <a:pPr marL="342900" indent="-342900" algn="just" defTabSz="457200" eaLnBrk="0" fontAlgn="base" hangingPunct="0">
              <a:spcBef>
                <a:spcPct val="20000"/>
              </a:spcBef>
              <a:spcAft>
                <a:spcPct val="0"/>
              </a:spcAft>
              <a:buClr>
                <a:srgbClr val="000066"/>
              </a:buClr>
              <a:buFont typeface="Wingdings" panose="05000000000000000000" pitchFamily="2" charset="2"/>
              <a:buChar char="§"/>
            </a:pPr>
            <a:r>
              <a:rPr lang="en-US" sz="2000" dirty="0">
                <a:solidFill>
                  <a:srgbClr val="000066"/>
                </a:solidFill>
                <a:latin typeface="Trebuchet MS" panose="020B0603020202020204"/>
              </a:rPr>
              <a:t>Provides squadron leaders with maximum flexibility to develop and deliver programs to build cohesion for personnel within their unit</a:t>
            </a:r>
          </a:p>
          <a:p>
            <a:pPr marL="800100" lvl="1" indent="-342900" algn="just" defTabSz="457200" eaLnBrk="0" fontAlgn="base" hangingPunct="0">
              <a:spcBef>
                <a:spcPct val="20000"/>
              </a:spcBef>
              <a:spcAft>
                <a:spcPct val="0"/>
              </a:spcAft>
              <a:buClr>
                <a:srgbClr val="000066"/>
              </a:buClr>
              <a:buFont typeface="Arial" panose="020B0604020202020204" pitchFamily="34" charset="0"/>
              <a:buChar char="•"/>
            </a:pPr>
            <a:r>
              <a:rPr lang="en-US" dirty="0">
                <a:solidFill>
                  <a:srgbClr val="000066"/>
                </a:solidFill>
                <a:latin typeface="Trebuchet MS" panose="020B0603020202020204"/>
              </a:rPr>
              <a:t>The C3 provides squadron leaders with a list of recommended “Ready to Execute” (RTE) programs for ease of implementation</a:t>
            </a:r>
          </a:p>
          <a:p>
            <a:pPr marL="800100" lvl="1" indent="-342900" algn="just" defTabSz="457200" eaLnBrk="0" fontAlgn="base" hangingPunct="0">
              <a:spcBef>
                <a:spcPct val="20000"/>
              </a:spcBef>
              <a:spcAft>
                <a:spcPct val="0"/>
              </a:spcAft>
              <a:buClr>
                <a:srgbClr val="000066"/>
              </a:buClr>
              <a:buFont typeface="Arial" panose="020B0604020202020204" pitchFamily="34" charset="0"/>
              <a:buChar char="•"/>
            </a:pPr>
            <a:r>
              <a:rPr lang="en-US" dirty="0">
                <a:solidFill>
                  <a:srgbClr val="000066"/>
                </a:solidFill>
                <a:latin typeface="Trebuchet MS" panose="020B0603020202020204"/>
              </a:rPr>
              <a:t>Squadrons can create “Unit Developed Programs” (UDP) that capitalize on opportunities in the local area</a:t>
            </a:r>
          </a:p>
          <a:p>
            <a:pPr marL="800100" lvl="1" indent="-342900" algn="just" defTabSz="457200" eaLnBrk="0" fontAlgn="base" hangingPunct="0">
              <a:spcBef>
                <a:spcPct val="20000"/>
              </a:spcBef>
              <a:spcAft>
                <a:spcPct val="0"/>
              </a:spcAft>
              <a:buClr>
                <a:srgbClr val="000066"/>
              </a:buClr>
              <a:buFont typeface="Arial" panose="020B0604020202020204" pitchFamily="34" charset="0"/>
              <a:buChar char="•"/>
            </a:pPr>
            <a:r>
              <a:rPr lang="en-US" dirty="0">
                <a:solidFill>
                  <a:srgbClr val="000066"/>
                </a:solidFill>
                <a:latin typeface="Trebuchet MS" panose="020B0603020202020204"/>
              </a:rPr>
              <a:t>All events, RTE or UDP must be coordinated through the C3 for AFSVC approval for funding in advance of program execution</a:t>
            </a:r>
          </a:p>
          <a:p>
            <a:pPr marL="342900" indent="-342900" algn="just" defTabSz="457200" eaLnBrk="0" fontAlgn="base" hangingPunct="0">
              <a:spcBef>
                <a:spcPct val="20000"/>
              </a:spcBef>
              <a:spcAft>
                <a:spcPct val="0"/>
              </a:spcAft>
              <a:buClr>
                <a:srgbClr val="000066"/>
              </a:buClr>
              <a:buFont typeface="Wingdings" panose="05000000000000000000" pitchFamily="2" charset="2"/>
              <a:buChar char="§"/>
            </a:pPr>
            <a:r>
              <a:rPr lang="en-US" sz="2000" dirty="0">
                <a:solidFill>
                  <a:srgbClr val="000066"/>
                </a:solidFill>
                <a:latin typeface="Trebuchet MS" panose="020B0603020202020204"/>
              </a:rPr>
              <a:t>Additionally, the C3 will assist/advise squadron UNITE Points of Contact develop programs for their squadrons </a:t>
            </a:r>
          </a:p>
          <a:p>
            <a:pPr marL="800100" lvl="1" indent="-342900" algn="just" defTabSz="457200" eaLnBrk="0" fontAlgn="base" hangingPunct="0">
              <a:spcBef>
                <a:spcPct val="20000"/>
              </a:spcBef>
              <a:spcAft>
                <a:spcPct val="0"/>
              </a:spcAft>
              <a:buClr>
                <a:srgbClr val="000066"/>
              </a:buClr>
              <a:buFont typeface="Wingdings" panose="05000000000000000000" pitchFamily="2" charset="2"/>
              <a:buChar char="§"/>
            </a:pPr>
            <a:r>
              <a:rPr lang="en-US" sz="2000" dirty="0">
                <a:solidFill>
                  <a:srgbClr val="000066"/>
                </a:solidFill>
                <a:latin typeface="Trebuchet MS" panose="020B0603020202020204"/>
              </a:rPr>
              <a:t>POC Toolkit </a:t>
            </a:r>
          </a:p>
          <a:p>
            <a:pPr marL="800100" lvl="1" indent="-342900" algn="just" defTabSz="457200" eaLnBrk="0" fontAlgn="base" hangingPunct="0">
              <a:spcBef>
                <a:spcPct val="20000"/>
              </a:spcBef>
              <a:spcAft>
                <a:spcPct val="0"/>
              </a:spcAft>
              <a:buClr>
                <a:srgbClr val="000066"/>
              </a:buClr>
              <a:buFont typeface="Wingdings" panose="05000000000000000000" pitchFamily="2" charset="2"/>
              <a:buChar char="§"/>
            </a:pPr>
            <a:r>
              <a:rPr lang="en-US" sz="2000" dirty="0">
                <a:solidFill>
                  <a:srgbClr val="000066"/>
                </a:solidFill>
                <a:latin typeface="Trebuchet MS" panose="020B0603020202020204"/>
              </a:rPr>
              <a:t>POC Immersion Tours </a:t>
            </a:r>
          </a:p>
        </p:txBody>
      </p:sp>
    </p:spTree>
    <p:extLst>
      <p:ext uri="{BB962C8B-B14F-4D97-AF65-F5344CB8AC3E}">
        <p14:creationId xmlns:p14="http://schemas.microsoft.com/office/powerpoint/2010/main" val="23969682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a:t>Ready to Execute Programs</a:t>
            </a:r>
          </a:p>
        </p:txBody>
      </p:sp>
      <p:sp>
        <p:nvSpPr>
          <p:cNvPr id="2" name="Content Placeholder 1"/>
          <p:cNvSpPr>
            <a:spLocks noGrp="1"/>
          </p:cNvSpPr>
          <p:nvPr>
            <p:ph idx="1"/>
          </p:nvPr>
        </p:nvSpPr>
        <p:spPr/>
        <p:txBody>
          <a:bodyPr/>
          <a:lstStyle/>
          <a:p>
            <a:pPr lvl="1"/>
            <a:endParaRPr lang="en-US" dirty="0"/>
          </a:p>
          <a:p>
            <a:pPr marL="0" indent="0">
              <a:buNone/>
            </a:pPr>
            <a:endParaRPr lang="en-US" dirty="0"/>
          </a:p>
        </p:txBody>
      </p:sp>
      <p:sp>
        <p:nvSpPr>
          <p:cNvPr id="7" name="Rectangle 6"/>
          <p:cNvSpPr/>
          <p:nvPr/>
        </p:nvSpPr>
        <p:spPr>
          <a:xfrm>
            <a:off x="1895476" y="999610"/>
            <a:ext cx="8534400" cy="4191917"/>
          </a:xfrm>
          <a:prstGeom prst="rect">
            <a:avLst/>
          </a:prstGeom>
        </p:spPr>
        <p:txBody>
          <a:bodyPr wrap="square">
            <a:spAutoFit/>
          </a:bodyPr>
          <a:lstStyle/>
          <a:p>
            <a:pPr lvl="1" defTabSz="457200"/>
            <a:r>
              <a:rPr lang="en-US" sz="2400" b="1" u="sng" dirty="0">
                <a:solidFill>
                  <a:prstClr val="black"/>
                </a:solidFill>
                <a:latin typeface="Arial" panose="020B0604020202020204" pitchFamily="34" charset="0"/>
                <a:cs typeface="Arial" panose="020B0604020202020204" pitchFamily="34" charset="0"/>
              </a:rPr>
              <a:t> </a:t>
            </a:r>
            <a:endParaRPr lang="en-US" sz="2400" dirty="0">
              <a:solidFill>
                <a:prstClr val="black"/>
              </a:solidFill>
              <a:latin typeface="Arial" panose="020B0604020202020204" pitchFamily="34" charset="0"/>
              <a:cs typeface="Arial" panose="020B0604020202020204" pitchFamily="34" charset="0"/>
            </a:endParaRPr>
          </a:p>
          <a:p>
            <a:pPr marL="342900" indent="-342900" algn="just" defTabSz="457200" eaLnBrk="0" fontAlgn="base" hangingPunct="0">
              <a:spcBef>
                <a:spcPct val="20000"/>
              </a:spcBef>
              <a:spcAft>
                <a:spcPct val="0"/>
              </a:spcAft>
              <a:buClr>
                <a:srgbClr val="000066"/>
              </a:buClr>
              <a:buFont typeface="Wingdings" panose="05000000000000000000" pitchFamily="2" charset="2"/>
              <a:buChar char="§"/>
            </a:pPr>
            <a:r>
              <a:rPr lang="en-US" sz="2000" dirty="0">
                <a:solidFill>
                  <a:srgbClr val="000066"/>
                </a:solidFill>
                <a:latin typeface="Trebuchet MS" panose="020B0603020202020204"/>
              </a:rPr>
              <a:t>Ready to Execute (RTE)</a:t>
            </a:r>
          </a:p>
          <a:p>
            <a:pPr marL="800100" lvl="1" indent="-342900" algn="just" defTabSz="457200" eaLnBrk="0" fontAlgn="base" hangingPunct="0">
              <a:spcBef>
                <a:spcPct val="20000"/>
              </a:spcBef>
              <a:spcAft>
                <a:spcPct val="0"/>
              </a:spcAft>
              <a:buClr>
                <a:srgbClr val="000066"/>
              </a:buClr>
              <a:buFont typeface="Arial" panose="020B0604020202020204" pitchFamily="34" charset="0"/>
              <a:buChar char="•"/>
            </a:pPr>
            <a:r>
              <a:rPr lang="en-US" dirty="0">
                <a:solidFill>
                  <a:srgbClr val="000066"/>
                </a:solidFill>
                <a:latin typeface="Trebuchet MS" panose="020B0603020202020204"/>
              </a:rPr>
              <a:t>Programs developed by Air Force Services Center</a:t>
            </a:r>
          </a:p>
          <a:p>
            <a:pPr marL="800100" lvl="1" indent="-342900" algn="just" defTabSz="457200" eaLnBrk="0" fontAlgn="base" hangingPunct="0">
              <a:spcBef>
                <a:spcPct val="20000"/>
              </a:spcBef>
              <a:spcAft>
                <a:spcPct val="0"/>
              </a:spcAft>
              <a:buClr>
                <a:srgbClr val="000066"/>
              </a:buClr>
              <a:buFont typeface="Arial" panose="020B0604020202020204" pitchFamily="34" charset="0"/>
              <a:buChar char="•"/>
            </a:pPr>
            <a:r>
              <a:rPr lang="en-US" dirty="0">
                <a:solidFill>
                  <a:srgbClr val="000066"/>
                </a:solidFill>
                <a:latin typeface="Trebuchet MS" panose="020B0603020202020204"/>
              </a:rPr>
              <a:t>Pre-approved</a:t>
            </a:r>
          </a:p>
          <a:p>
            <a:pPr marL="800100" lvl="1" indent="-342900" algn="just" defTabSz="457200" eaLnBrk="0" fontAlgn="base" hangingPunct="0">
              <a:spcBef>
                <a:spcPct val="20000"/>
              </a:spcBef>
              <a:spcAft>
                <a:spcPct val="0"/>
              </a:spcAft>
              <a:buClr>
                <a:srgbClr val="000066"/>
              </a:buClr>
              <a:buFont typeface="Arial" panose="020B0604020202020204" pitchFamily="34" charset="0"/>
              <a:buChar char="•"/>
            </a:pPr>
            <a:r>
              <a:rPr lang="en-US" dirty="0">
                <a:solidFill>
                  <a:srgbClr val="000066"/>
                </a:solidFill>
                <a:latin typeface="Trebuchet MS" panose="020B0603020202020204"/>
              </a:rPr>
              <a:t>Authorized use of APFs</a:t>
            </a:r>
          </a:p>
          <a:p>
            <a:pPr marL="342900" indent="-342900" algn="just" defTabSz="457200" eaLnBrk="0" fontAlgn="base" hangingPunct="0">
              <a:spcBef>
                <a:spcPct val="20000"/>
              </a:spcBef>
              <a:spcAft>
                <a:spcPct val="0"/>
              </a:spcAft>
              <a:buClr>
                <a:srgbClr val="000066"/>
              </a:buClr>
              <a:buFont typeface="Wingdings" panose="05000000000000000000" pitchFamily="2" charset="2"/>
              <a:buChar char="§"/>
            </a:pPr>
            <a:r>
              <a:rPr lang="en-US" sz="2000" dirty="0">
                <a:solidFill>
                  <a:srgbClr val="000066"/>
                </a:solidFill>
                <a:latin typeface="Trebuchet MS" panose="020B0603020202020204"/>
              </a:rPr>
              <a:t>Sample RTEs</a:t>
            </a:r>
          </a:p>
          <a:p>
            <a:pPr marL="742950" lvl="1" indent="-342900" algn="just" defTabSz="457200" eaLnBrk="0" fontAlgn="base" hangingPunct="0">
              <a:spcBef>
                <a:spcPct val="20000"/>
              </a:spcBef>
              <a:spcAft>
                <a:spcPct val="0"/>
              </a:spcAft>
              <a:buClr>
                <a:srgbClr val="000066"/>
              </a:buClr>
              <a:buFont typeface="Arial" panose="020B0604020202020204" pitchFamily="34" charset="0"/>
              <a:buChar char="•"/>
              <a:tabLst>
                <a:tab pos="854075" algn="l"/>
              </a:tabLst>
            </a:pPr>
            <a:r>
              <a:rPr lang="en-US" dirty="0">
                <a:solidFill>
                  <a:srgbClr val="000066"/>
                </a:solidFill>
                <a:latin typeface="Trebuchet MS" panose="020B0603020202020204"/>
              </a:rPr>
              <a:t>Squadron Bowling Day </a:t>
            </a:r>
          </a:p>
          <a:p>
            <a:pPr marL="742950" lvl="1" indent="-342900" algn="just" defTabSz="457200" eaLnBrk="0" fontAlgn="base" hangingPunct="0">
              <a:spcBef>
                <a:spcPct val="20000"/>
              </a:spcBef>
              <a:spcAft>
                <a:spcPct val="0"/>
              </a:spcAft>
              <a:buClr>
                <a:srgbClr val="000066"/>
              </a:buClr>
              <a:buFont typeface="Arial" panose="020B0604020202020204" pitchFamily="34" charset="0"/>
              <a:buChar char="•"/>
              <a:tabLst>
                <a:tab pos="854075" algn="l"/>
              </a:tabLst>
            </a:pPr>
            <a:r>
              <a:rPr lang="en-US" dirty="0">
                <a:solidFill>
                  <a:srgbClr val="000066"/>
                </a:solidFill>
                <a:latin typeface="Trebuchet MS" panose="020B0603020202020204"/>
              </a:rPr>
              <a:t>Pool Parties</a:t>
            </a:r>
          </a:p>
          <a:p>
            <a:pPr marL="742950" lvl="1" indent="-342900" algn="just" defTabSz="457200" eaLnBrk="0" fontAlgn="base" hangingPunct="0">
              <a:spcBef>
                <a:spcPct val="20000"/>
              </a:spcBef>
              <a:spcAft>
                <a:spcPct val="0"/>
              </a:spcAft>
              <a:buClr>
                <a:srgbClr val="000066"/>
              </a:buClr>
              <a:buFont typeface="Arial" panose="020B0604020202020204" pitchFamily="34" charset="0"/>
              <a:buChar char="•"/>
              <a:tabLst>
                <a:tab pos="854075" algn="l"/>
              </a:tabLst>
            </a:pPr>
            <a:r>
              <a:rPr lang="en-US" dirty="0">
                <a:solidFill>
                  <a:srgbClr val="000066"/>
                </a:solidFill>
                <a:latin typeface="Trebuchet MS" panose="020B0603020202020204"/>
              </a:rPr>
              <a:t>Outdoor Recreation Adventure trips</a:t>
            </a:r>
          </a:p>
          <a:p>
            <a:pPr marL="742950" lvl="1" indent="-342900" algn="just" defTabSz="457200" eaLnBrk="0" fontAlgn="base" hangingPunct="0">
              <a:spcBef>
                <a:spcPct val="20000"/>
              </a:spcBef>
              <a:spcAft>
                <a:spcPct val="0"/>
              </a:spcAft>
              <a:buClr>
                <a:srgbClr val="000066"/>
              </a:buClr>
              <a:buFont typeface="Arial" panose="020B0604020202020204" pitchFamily="34" charset="0"/>
              <a:buChar char="•"/>
              <a:tabLst>
                <a:tab pos="854075" algn="l"/>
              </a:tabLst>
            </a:pPr>
            <a:r>
              <a:rPr lang="en-US" dirty="0">
                <a:solidFill>
                  <a:srgbClr val="000066"/>
                </a:solidFill>
                <a:latin typeface="Trebuchet MS" panose="020B0603020202020204"/>
              </a:rPr>
              <a:t>Rod and Gun</a:t>
            </a:r>
          </a:p>
          <a:p>
            <a:pPr marL="742950" lvl="1" indent="-342900" algn="just" defTabSz="457200" eaLnBrk="0" fontAlgn="base" hangingPunct="0">
              <a:spcBef>
                <a:spcPct val="20000"/>
              </a:spcBef>
              <a:spcAft>
                <a:spcPct val="0"/>
              </a:spcAft>
              <a:buClr>
                <a:srgbClr val="000066"/>
              </a:buClr>
              <a:buFont typeface="Arial" panose="020B0604020202020204" pitchFamily="34" charset="0"/>
              <a:buChar char="•"/>
              <a:tabLst>
                <a:tab pos="854075" algn="l"/>
              </a:tabLst>
            </a:pPr>
            <a:r>
              <a:rPr lang="en-US" dirty="0">
                <a:solidFill>
                  <a:srgbClr val="000066"/>
                </a:solidFill>
                <a:latin typeface="Trebuchet MS" panose="020B0603020202020204"/>
              </a:rPr>
              <a:t>Themed Fun Runs</a:t>
            </a:r>
          </a:p>
          <a:p>
            <a:pPr marL="742950" lvl="1" indent="-342900" algn="just" defTabSz="457200" eaLnBrk="0" fontAlgn="base" hangingPunct="0">
              <a:spcBef>
                <a:spcPct val="20000"/>
              </a:spcBef>
              <a:spcAft>
                <a:spcPct val="0"/>
              </a:spcAft>
              <a:buClr>
                <a:srgbClr val="000066"/>
              </a:buClr>
              <a:buFont typeface="Arial" panose="020B0604020202020204" pitchFamily="34" charset="0"/>
              <a:buChar char="•"/>
              <a:tabLst>
                <a:tab pos="854075" algn="l"/>
              </a:tabLst>
            </a:pPr>
            <a:r>
              <a:rPr lang="en-US" dirty="0">
                <a:solidFill>
                  <a:srgbClr val="000066"/>
                </a:solidFill>
                <a:latin typeface="Trebuchet MS" panose="020B0603020202020204"/>
              </a:rPr>
              <a:t>Night golf, Foot golf outings</a:t>
            </a:r>
          </a:p>
        </p:txBody>
      </p:sp>
    </p:spTree>
    <p:extLst>
      <p:ext uri="{BB962C8B-B14F-4D97-AF65-F5344CB8AC3E}">
        <p14:creationId xmlns:p14="http://schemas.microsoft.com/office/powerpoint/2010/main" val="4138764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a:t>Unit Developed Programs</a:t>
            </a:r>
          </a:p>
        </p:txBody>
      </p:sp>
      <p:sp>
        <p:nvSpPr>
          <p:cNvPr id="2" name="Content Placeholder 1"/>
          <p:cNvSpPr>
            <a:spLocks noGrp="1"/>
          </p:cNvSpPr>
          <p:nvPr>
            <p:ph idx="1"/>
          </p:nvPr>
        </p:nvSpPr>
        <p:spPr/>
        <p:txBody>
          <a:bodyPr/>
          <a:lstStyle/>
          <a:p>
            <a:pPr lvl="1"/>
            <a:endParaRPr lang="en-US" dirty="0"/>
          </a:p>
          <a:p>
            <a:pPr marL="0" indent="0">
              <a:buNone/>
            </a:pPr>
            <a:endParaRPr lang="en-US" dirty="0"/>
          </a:p>
        </p:txBody>
      </p:sp>
      <p:sp>
        <p:nvSpPr>
          <p:cNvPr id="7" name="Rectangle 6"/>
          <p:cNvSpPr/>
          <p:nvPr/>
        </p:nvSpPr>
        <p:spPr>
          <a:xfrm>
            <a:off x="1895477" y="999610"/>
            <a:ext cx="7360183" cy="4296561"/>
          </a:xfrm>
          <a:prstGeom prst="rect">
            <a:avLst/>
          </a:prstGeom>
        </p:spPr>
        <p:txBody>
          <a:bodyPr wrap="square">
            <a:spAutoFit/>
          </a:bodyPr>
          <a:lstStyle/>
          <a:p>
            <a:pPr lvl="1" defTabSz="457200"/>
            <a:r>
              <a:rPr lang="en-US" sz="2200" b="1" u="sng" dirty="0">
                <a:solidFill>
                  <a:prstClr val="black"/>
                </a:solidFill>
                <a:latin typeface="Trebuchet MS" panose="020B0603020202020204"/>
                <a:cs typeface="Arial" panose="020B0604020202020204" pitchFamily="34" charset="0"/>
              </a:rPr>
              <a:t> </a:t>
            </a:r>
            <a:endParaRPr lang="en-US" sz="2200" dirty="0">
              <a:solidFill>
                <a:prstClr val="black"/>
              </a:solidFill>
              <a:latin typeface="Trebuchet MS" panose="020B0603020202020204"/>
              <a:cs typeface="Arial" panose="020B0604020202020204" pitchFamily="34" charset="0"/>
            </a:endParaRPr>
          </a:p>
          <a:p>
            <a:pPr marL="342900" indent="-342900" algn="just" defTabSz="457200" eaLnBrk="0" fontAlgn="base" hangingPunct="0">
              <a:spcBef>
                <a:spcPct val="20000"/>
              </a:spcBef>
              <a:spcAft>
                <a:spcPct val="0"/>
              </a:spcAft>
              <a:buClr>
                <a:srgbClr val="000066"/>
              </a:buClr>
              <a:buFont typeface="Wingdings" panose="05000000000000000000" pitchFamily="2" charset="2"/>
              <a:buChar char="§"/>
            </a:pPr>
            <a:r>
              <a:rPr lang="en-US" sz="2000" dirty="0">
                <a:solidFill>
                  <a:srgbClr val="000066"/>
                </a:solidFill>
                <a:latin typeface="Trebuchet MS" panose="020B0603020202020204"/>
              </a:rPr>
              <a:t>Unit-Developed Programs (UDP) </a:t>
            </a:r>
          </a:p>
          <a:p>
            <a:pPr marL="800100" lvl="1" indent="-342900" algn="just" defTabSz="457200" eaLnBrk="0" fontAlgn="base" hangingPunct="0">
              <a:spcBef>
                <a:spcPct val="20000"/>
              </a:spcBef>
              <a:spcAft>
                <a:spcPct val="0"/>
              </a:spcAft>
              <a:buClr>
                <a:srgbClr val="000066"/>
              </a:buClr>
              <a:buFont typeface="Arial" panose="020B0604020202020204" pitchFamily="34" charset="0"/>
              <a:buChar char="•"/>
            </a:pPr>
            <a:r>
              <a:rPr lang="en-US" dirty="0">
                <a:solidFill>
                  <a:srgbClr val="000066"/>
                </a:solidFill>
                <a:latin typeface="Trebuchet MS" panose="020B0603020202020204"/>
              </a:rPr>
              <a:t>Programs developed locally </a:t>
            </a:r>
          </a:p>
          <a:p>
            <a:pPr marL="800100" lvl="1" indent="-342900" algn="just" defTabSz="457200" eaLnBrk="0" fontAlgn="base" hangingPunct="0">
              <a:spcBef>
                <a:spcPct val="20000"/>
              </a:spcBef>
              <a:spcAft>
                <a:spcPct val="0"/>
              </a:spcAft>
              <a:buClr>
                <a:srgbClr val="000066"/>
              </a:buClr>
              <a:buFont typeface="Arial" panose="020B0604020202020204" pitchFamily="34" charset="0"/>
              <a:buChar char="•"/>
            </a:pPr>
            <a:r>
              <a:rPr lang="en-US" dirty="0">
                <a:solidFill>
                  <a:srgbClr val="000066"/>
                </a:solidFill>
                <a:latin typeface="Trebuchet MS" panose="020B0603020202020204"/>
              </a:rPr>
              <a:t>Requires advanced approval</a:t>
            </a:r>
          </a:p>
          <a:p>
            <a:pPr marL="1889125" lvl="2" indent="-288925" algn="just" defTabSz="457200" eaLnBrk="0" fontAlgn="base" hangingPunct="0">
              <a:spcBef>
                <a:spcPct val="20000"/>
              </a:spcBef>
              <a:spcAft>
                <a:spcPct val="0"/>
              </a:spcAft>
              <a:buClr>
                <a:srgbClr val="000066"/>
              </a:buClr>
              <a:buSzPct val="85000"/>
              <a:buFont typeface="Wingdings" pitchFamily="2" charset="2"/>
              <a:buChar char="w"/>
            </a:pPr>
            <a:r>
              <a:rPr lang="en-US" sz="1600" kern="0" dirty="0">
                <a:solidFill>
                  <a:srgbClr val="000066"/>
                </a:solidFill>
                <a:latin typeface="Trebuchet MS" panose="020B0603020202020204"/>
              </a:rPr>
              <a:t>Squadron representative(s) coordinate w/Unite Team</a:t>
            </a:r>
          </a:p>
          <a:p>
            <a:pPr marL="1889125" lvl="2" indent="-288925" algn="just" defTabSz="457200" eaLnBrk="0" fontAlgn="base" hangingPunct="0">
              <a:spcBef>
                <a:spcPct val="20000"/>
              </a:spcBef>
              <a:spcAft>
                <a:spcPct val="0"/>
              </a:spcAft>
              <a:buClr>
                <a:srgbClr val="000066"/>
              </a:buClr>
              <a:buSzPct val="85000"/>
              <a:buFont typeface="Wingdings" pitchFamily="2" charset="2"/>
              <a:buChar char="w"/>
            </a:pPr>
            <a:r>
              <a:rPr lang="en-US" sz="1600" kern="0" dirty="0">
                <a:solidFill>
                  <a:srgbClr val="000066"/>
                </a:solidFill>
                <a:latin typeface="Trebuchet MS" panose="020B0603020202020204"/>
              </a:rPr>
              <a:t>Squadron representative(s) complete Event Planning Sheet</a:t>
            </a:r>
          </a:p>
          <a:p>
            <a:pPr marL="1889125" lvl="2" indent="-288925" algn="just" defTabSz="457200" eaLnBrk="0" fontAlgn="base" hangingPunct="0">
              <a:spcBef>
                <a:spcPct val="20000"/>
              </a:spcBef>
              <a:spcAft>
                <a:spcPct val="0"/>
              </a:spcAft>
              <a:buClr>
                <a:srgbClr val="000066"/>
              </a:buClr>
              <a:buSzPct val="85000"/>
              <a:buFont typeface="Wingdings" pitchFamily="2" charset="2"/>
              <a:buChar char="w"/>
            </a:pPr>
            <a:r>
              <a:rPr lang="en-US" sz="1600" kern="0" dirty="0">
                <a:solidFill>
                  <a:srgbClr val="000066"/>
                </a:solidFill>
                <a:latin typeface="Trebuchet MS" panose="020B0603020202020204"/>
              </a:rPr>
              <a:t>C3 submits form to AFSVC for approval </a:t>
            </a:r>
          </a:p>
          <a:p>
            <a:pPr marL="342900" indent="-342900" algn="just" defTabSz="457200" eaLnBrk="0" fontAlgn="base" hangingPunct="0">
              <a:spcBef>
                <a:spcPct val="20000"/>
              </a:spcBef>
              <a:spcAft>
                <a:spcPct val="0"/>
              </a:spcAft>
              <a:buClr>
                <a:srgbClr val="000066"/>
              </a:buClr>
              <a:buFont typeface="Wingdings" panose="05000000000000000000" pitchFamily="2" charset="2"/>
              <a:buChar char="§"/>
            </a:pPr>
            <a:r>
              <a:rPr lang="en-US" sz="2000" dirty="0">
                <a:solidFill>
                  <a:srgbClr val="000066"/>
                </a:solidFill>
                <a:latin typeface="Trebuchet MS" panose="020B0603020202020204"/>
              </a:rPr>
              <a:t>Sample UDPs</a:t>
            </a:r>
          </a:p>
          <a:p>
            <a:pPr marL="800100" lvl="1" indent="-342900" algn="just" defTabSz="457200" eaLnBrk="0" fontAlgn="base" hangingPunct="0">
              <a:spcBef>
                <a:spcPct val="20000"/>
              </a:spcBef>
              <a:spcAft>
                <a:spcPct val="0"/>
              </a:spcAft>
              <a:buClr>
                <a:srgbClr val="000066"/>
              </a:buClr>
              <a:buFont typeface="Arial" panose="020B0604020202020204" pitchFamily="34" charset="0"/>
              <a:buChar char="•"/>
            </a:pPr>
            <a:r>
              <a:rPr lang="en-US" dirty="0">
                <a:solidFill>
                  <a:srgbClr val="000066"/>
                </a:solidFill>
                <a:latin typeface="Trebuchet MS" panose="020B0603020202020204"/>
              </a:rPr>
              <a:t>Trampoline Park, Escape Rooms</a:t>
            </a:r>
          </a:p>
          <a:p>
            <a:pPr marL="800100" lvl="1" indent="-342900" algn="just" defTabSz="457200" eaLnBrk="0" fontAlgn="base" hangingPunct="0">
              <a:spcBef>
                <a:spcPct val="20000"/>
              </a:spcBef>
              <a:spcAft>
                <a:spcPct val="0"/>
              </a:spcAft>
              <a:buClr>
                <a:srgbClr val="000066"/>
              </a:buClr>
              <a:buFont typeface="Arial" panose="020B0604020202020204" pitchFamily="34" charset="0"/>
              <a:buChar char="•"/>
            </a:pPr>
            <a:r>
              <a:rPr lang="en-US" dirty="0">
                <a:solidFill>
                  <a:srgbClr val="000066"/>
                </a:solidFill>
                <a:latin typeface="Trebuchet MS" panose="020B0603020202020204"/>
              </a:rPr>
              <a:t>Unit Game Day, Field Day, “Cohesion Days”</a:t>
            </a:r>
          </a:p>
          <a:p>
            <a:pPr marL="800100" lvl="1" indent="-342900" algn="just" defTabSz="457200" eaLnBrk="0" fontAlgn="base" hangingPunct="0">
              <a:spcBef>
                <a:spcPct val="20000"/>
              </a:spcBef>
              <a:spcAft>
                <a:spcPct val="0"/>
              </a:spcAft>
              <a:buClr>
                <a:srgbClr val="000066"/>
              </a:buClr>
              <a:buFont typeface="Arial" panose="020B0604020202020204" pitchFamily="34" charset="0"/>
              <a:buChar char="•"/>
            </a:pPr>
            <a:r>
              <a:rPr lang="en-US" dirty="0">
                <a:solidFill>
                  <a:srgbClr val="000066"/>
                </a:solidFill>
                <a:latin typeface="Trebuchet MS" panose="020B0603020202020204"/>
              </a:rPr>
              <a:t>Zip lining, Ropes Course</a:t>
            </a:r>
          </a:p>
          <a:p>
            <a:pPr marL="800100" lvl="1" indent="-342900" algn="just" defTabSz="457200" eaLnBrk="0" fontAlgn="base" hangingPunct="0">
              <a:spcBef>
                <a:spcPct val="20000"/>
              </a:spcBef>
              <a:spcAft>
                <a:spcPct val="0"/>
              </a:spcAft>
              <a:buClr>
                <a:srgbClr val="000066"/>
              </a:buClr>
              <a:buFont typeface="Arial" panose="020B0604020202020204" pitchFamily="34" charset="0"/>
              <a:buChar char="•"/>
            </a:pPr>
            <a:r>
              <a:rPr lang="en-US" dirty="0">
                <a:solidFill>
                  <a:srgbClr val="000066"/>
                </a:solidFill>
                <a:latin typeface="Trebuchet MS" panose="020B0603020202020204"/>
              </a:rPr>
              <a:t>City Scavenger Hunts, City Tours, Museums, Athletic Events</a:t>
            </a:r>
          </a:p>
        </p:txBody>
      </p:sp>
    </p:spTree>
    <p:extLst>
      <p:ext uri="{BB962C8B-B14F-4D97-AF65-F5344CB8AC3E}">
        <p14:creationId xmlns:p14="http://schemas.microsoft.com/office/powerpoint/2010/main" val="6083977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a:t>Food Options/Ideas</a:t>
            </a:r>
          </a:p>
        </p:txBody>
      </p:sp>
      <p:sp>
        <p:nvSpPr>
          <p:cNvPr id="2" name="Content Placeholder 1"/>
          <p:cNvSpPr>
            <a:spLocks noGrp="1"/>
          </p:cNvSpPr>
          <p:nvPr>
            <p:ph idx="1"/>
          </p:nvPr>
        </p:nvSpPr>
        <p:spPr/>
        <p:txBody>
          <a:bodyPr/>
          <a:lstStyle/>
          <a:p>
            <a:pPr lvl="1"/>
            <a:endParaRPr lang="en-US" dirty="0"/>
          </a:p>
          <a:p>
            <a:pPr marL="0" indent="0">
              <a:buNone/>
            </a:pPr>
            <a:r>
              <a:rPr lang="en-US" dirty="0"/>
              <a:t>   </a:t>
            </a:r>
          </a:p>
        </p:txBody>
      </p:sp>
      <p:sp>
        <p:nvSpPr>
          <p:cNvPr id="7" name="Rectangle 6"/>
          <p:cNvSpPr/>
          <p:nvPr/>
        </p:nvSpPr>
        <p:spPr>
          <a:xfrm>
            <a:off x="1895477" y="999610"/>
            <a:ext cx="7432611" cy="4789003"/>
          </a:xfrm>
          <a:prstGeom prst="rect">
            <a:avLst/>
          </a:prstGeom>
        </p:spPr>
        <p:txBody>
          <a:bodyPr wrap="square">
            <a:spAutoFit/>
          </a:bodyPr>
          <a:lstStyle/>
          <a:p>
            <a:pPr lvl="1" defTabSz="457200"/>
            <a:r>
              <a:rPr lang="en-US" sz="2200" b="1" u="sng" dirty="0">
                <a:solidFill>
                  <a:prstClr val="black"/>
                </a:solidFill>
                <a:latin typeface="Trebuchet MS" panose="020B0603020202020204"/>
                <a:cs typeface="Arial" panose="020B0604020202020204" pitchFamily="34" charset="0"/>
              </a:rPr>
              <a:t> </a:t>
            </a:r>
            <a:endParaRPr lang="en-US" sz="2200" dirty="0">
              <a:solidFill>
                <a:prstClr val="black"/>
              </a:solidFill>
              <a:latin typeface="Trebuchet MS" panose="020B0603020202020204"/>
              <a:cs typeface="Arial" panose="020B0604020202020204" pitchFamily="34" charset="0"/>
            </a:endParaRPr>
          </a:p>
          <a:p>
            <a:pPr marL="350838" lvl="1" indent="-236538" defTabSz="457200" eaLnBrk="0" fontAlgn="base" hangingPunct="0">
              <a:spcBef>
                <a:spcPct val="20000"/>
              </a:spcBef>
              <a:spcAft>
                <a:spcPct val="0"/>
              </a:spcAft>
              <a:buClr>
                <a:srgbClr val="000066"/>
              </a:buClr>
              <a:buFont typeface="Wingdings" panose="05000000000000000000" pitchFamily="2" charset="2"/>
              <a:buChar char="§"/>
              <a:tabLst>
                <a:tab pos="4400550" algn="l"/>
              </a:tabLst>
            </a:pPr>
            <a:r>
              <a:rPr lang="en-US" sz="2000" dirty="0">
                <a:solidFill>
                  <a:srgbClr val="000066"/>
                </a:solidFill>
                <a:latin typeface="Trebuchet MS" panose="020B0603020202020204"/>
              </a:rPr>
              <a:t>UNITE NAF funds can be used to provide meals, but only in conjunction with APF-authorized UNITE events!  </a:t>
            </a:r>
          </a:p>
          <a:p>
            <a:pPr marL="342900" indent="-342900" algn="just" defTabSz="457200" eaLnBrk="0" fontAlgn="base" hangingPunct="0">
              <a:spcBef>
                <a:spcPct val="20000"/>
              </a:spcBef>
              <a:spcAft>
                <a:spcPct val="0"/>
              </a:spcAft>
              <a:buClr>
                <a:srgbClr val="000066"/>
              </a:buClr>
              <a:buFont typeface="Wingdings" panose="05000000000000000000" pitchFamily="2" charset="2"/>
              <a:buChar char="§"/>
              <a:tabLst>
                <a:tab pos="4400550" algn="l"/>
              </a:tabLst>
            </a:pPr>
            <a:r>
              <a:rPr lang="en-US" sz="2000" dirty="0">
                <a:solidFill>
                  <a:srgbClr val="000066"/>
                </a:solidFill>
                <a:latin typeface="Trebuchet MS" panose="020B0603020202020204"/>
              </a:rPr>
              <a:t>NAFs authorized for this program are to be utilized for food and non-alcoholic beverages only. Squadrons highly encouraged to partner with local FSS dining establishments to maximize use of these funds</a:t>
            </a:r>
          </a:p>
          <a:p>
            <a:pPr marL="342900" indent="-342900" algn="just" defTabSz="457200" eaLnBrk="0" fontAlgn="base" hangingPunct="0">
              <a:spcBef>
                <a:spcPct val="20000"/>
              </a:spcBef>
              <a:spcAft>
                <a:spcPct val="0"/>
              </a:spcAft>
              <a:buClr>
                <a:srgbClr val="000066"/>
              </a:buClr>
              <a:buFont typeface="Wingdings" panose="05000000000000000000" pitchFamily="2" charset="2"/>
              <a:buChar char="§"/>
              <a:tabLst>
                <a:tab pos="4400550" algn="l"/>
              </a:tabLst>
            </a:pPr>
            <a:r>
              <a:rPr lang="en-US" sz="2000" dirty="0">
                <a:solidFill>
                  <a:srgbClr val="000066"/>
                </a:solidFill>
                <a:latin typeface="Trebuchet MS" panose="020B0603020202020204"/>
              </a:rPr>
              <a:t>Food and non-alcoholic beverage costs exceeding the allotted per-person funds are the squadron’s responsibility</a:t>
            </a:r>
          </a:p>
          <a:p>
            <a:pPr marL="342900" indent="-342900" algn="just" defTabSz="457200" eaLnBrk="0" fontAlgn="base" hangingPunct="0">
              <a:spcBef>
                <a:spcPct val="20000"/>
              </a:spcBef>
              <a:spcAft>
                <a:spcPct val="0"/>
              </a:spcAft>
              <a:buClr>
                <a:srgbClr val="000066"/>
              </a:buClr>
              <a:buFont typeface="Wingdings" panose="05000000000000000000" pitchFamily="2" charset="2"/>
              <a:buChar char="§"/>
              <a:tabLst>
                <a:tab pos="4400550" algn="l"/>
              </a:tabLst>
            </a:pPr>
            <a:r>
              <a:rPr lang="en-US" sz="2000" dirty="0">
                <a:solidFill>
                  <a:srgbClr val="000066"/>
                </a:solidFill>
                <a:latin typeface="Trebuchet MS" panose="020B0603020202020204"/>
              </a:rPr>
              <a:t>NAF funds cannot be used to augment Holiday parties</a:t>
            </a:r>
          </a:p>
          <a:p>
            <a:pPr marL="342900" indent="-342900" algn="just" defTabSz="457200" eaLnBrk="0" fontAlgn="base" hangingPunct="0">
              <a:spcBef>
                <a:spcPct val="20000"/>
              </a:spcBef>
              <a:spcAft>
                <a:spcPct val="0"/>
              </a:spcAft>
              <a:buClr>
                <a:srgbClr val="000066"/>
              </a:buClr>
              <a:buFont typeface="Wingdings" panose="05000000000000000000" pitchFamily="2" charset="2"/>
              <a:buChar char="§"/>
              <a:tabLst>
                <a:tab pos="4400550" algn="l"/>
              </a:tabLst>
            </a:pPr>
            <a:r>
              <a:rPr lang="en-US" sz="2000" dirty="0">
                <a:solidFill>
                  <a:srgbClr val="000066"/>
                </a:solidFill>
                <a:latin typeface="Trebuchet MS" panose="020B0603020202020204"/>
              </a:rPr>
              <a:t>Allocations will be provided to each squadron for the calendar year</a:t>
            </a:r>
          </a:p>
          <a:p>
            <a:pPr marL="800100" lvl="1" indent="-342900" algn="just" defTabSz="457200" eaLnBrk="0" fontAlgn="base" hangingPunct="0">
              <a:spcBef>
                <a:spcPct val="20000"/>
              </a:spcBef>
              <a:spcAft>
                <a:spcPct val="0"/>
              </a:spcAft>
              <a:buClr>
                <a:srgbClr val="000066"/>
              </a:buClr>
              <a:buFont typeface="Arial" panose="020B0604020202020204" pitchFamily="34" charset="0"/>
              <a:buChar char="•"/>
              <a:tabLst>
                <a:tab pos="4400550" algn="l"/>
              </a:tabLst>
            </a:pPr>
            <a:r>
              <a:rPr lang="en-US" dirty="0">
                <a:solidFill>
                  <a:srgbClr val="000066"/>
                </a:solidFill>
                <a:latin typeface="Trebuchet MS" panose="020B0603020202020204"/>
              </a:rPr>
              <a:t>UNITE funds are intended for unit/squadron members </a:t>
            </a:r>
          </a:p>
          <a:p>
            <a:pPr marL="800100" lvl="1" indent="-342900" algn="just" defTabSz="457200" eaLnBrk="0" fontAlgn="base" hangingPunct="0">
              <a:spcBef>
                <a:spcPct val="20000"/>
              </a:spcBef>
              <a:spcAft>
                <a:spcPct val="0"/>
              </a:spcAft>
              <a:buClr>
                <a:srgbClr val="000066"/>
              </a:buClr>
              <a:buFont typeface="Arial" panose="020B0604020202020204" pitchFamily="34" charset="0"/>
              <a:buChar char="•"/>
              <a:tabLst>
                <a:tab pos="4400550" algn="l"/>
              </a:tabLst>
            </a:pPr>
            <a:r>
              <a:rPr lang="en-US" dirty="0">
                <a:solidFill>
                  <a:srgbClr val="000066"/>
                </a:solidFill>
                <a:latin typeface="Trebuchet MS" panose="020B0603020202020204"/>
              </a:rPr>
              <a:t>Family members can participate but funding is not provided</a:t>
            </a:r>
          </a:p>
        </p:txBody>
      </p:sp>
    </p:spTree>
    <p:extLst>
      <p:ext uri="{BB962C8B-B14F-4D97-AF65-F5344CB8AC3E}">
        <p14:creationId xmlns:p14="http://schemas.microsoft.com/office/powerpoint/2010/main" val="996145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551540"/>
            <a:ext cx="12191999" cy="1200329"/>
          </a:xfrm>
          <a:prstGeom prst="rect">
            <a:avLst/>
          </a:prstGeom>
        </p:spPr>
        <p:txBody>
          <a:bodyPr wrap="square">
            <a:spAutoFit/>
          </a:bodyPr>
          <a:lstStyle/>
          <a:p>
            <a:pPr algn="ctr"/>
            <a:r>
              <a:rPr lang="en-US" sz="3600" b="1" dirty="0">
                <a:solidFill>
                  <a:srgbClr val="00297A"/>
                </a:solidFill>
                <a:latin typeface="Adobe Gothic Std B" panose="020B0800000000000000" pitchFamily="34" charset="-128"/>
                <a:ea typeface="Adobe Gothic Std B" panose="020B0800000000000000" pitchFamily="34" charset="-128"/>
              </a:rPr>
              <a:t>Agenda For Today</a:t>
            </a:r>
            <a:br>
              <a:rPr lang="en-US" sz="3600" b="1" dirty="0">
                <a:solidFill>
                  <a:srgbClr val="003296"/>
                </a:solidFill>
                <a:latin typeface="Adobe Gothic Std B" panose="020B0800000000000000" pitchFamily="34" charset="-128"/>
                <a:ea typeface="Adobe Gothic Std B" panose="020B0800000000000000" pitchFamily="34" charset="-128"/>
              </a:rPr>
            </a:br>
            <a:endParaRPr lang="en-US" sz="3600" dirty="0"/>
          </a:p>
        </p:txBody>
      </p:sp>
      <p:pic>
        <p:nvPicPr>
          <p:cNvPr id="3" name="Picture 2"/>
          <p:cNvPicPr>
            <a:picLocks noChangeAspect="1"/>
          </p:cNvPicPr>
          <p:nvPr/>
        </p:nvPicPr>
        <p:blipFill>
          <a:blip r:embed="rId2"/>
          <a:stretch>
            <a:fillRect/>
          </a:stretch>
        </p:blipFill>
        <p:spPr>
          <a:xfrm>
            <a:off x="490242" y="1151705"/>
            <a:ext cx="11211516" cy="60965"/>
          </a:xfrm>
          <a:prstGeom prst="rect">
            <a:avLst/>
          </a:prstGeom>
        </p:spPr>
      </p:pic>
      <p:sp>
        <p:nvSpPr>
          <p:cNvPr id="4" name="TextBox 3"/>
          <p:cNvSpPr txBox="1"/>
          <p:nvPr/>
        </p:nvSpPr>
        <p:spPr>
          <a:xfrm>
            <a:off x="975360" y="1499326"/>
            <a:ext cx="10241280" cy="4247317"/>
          </a:xfrm>
          <a:prstGeom prst="rect">
            <a:avLst/>
          </a:prstGeom>
          <a:noFill/>
        </p:spPr>
        <p:txBody>
          <a:bodyPr wrap="square" rtlCol="0">
            <a:spAutoFit/>
          </a:bodyPr>
          <a:lstStyle/>
          <a:p>
            <a:pPr marL="285750" indent="-285750">
              <a:lnSpc>
                <a:spcPct val="150000"/>
              </a:lnSpc>
              <a:buFont typeface="Wingdings" panose="05000000000000000000" pitchFamily="2" charset="2"/>
              <a:buChar char="v"/>
            </a:pPr>
            <a:r>
              <a:rPr lang="en-US" sz="3600" dirty="0"/>
              <a:t>Review general organization information</a:t>
            </a:r>
          </a:p>
          <a:p>
            <a:pPr marL="285750" indent="-285750">
              <a:lnSpc>
                <a:spcPct val="150000"/>
              </a:lnSpc>
              <a:buFont typeface="Wingdings" panose="05000000000000000000" pitchFamily="2" charset="2"/>
              <a:buChar char="v"/>
            </a:pPr>
            <a:r>
              <a:rPr lang="en-US" sz="3600" dirty="0"/>
              <a:t>Fundraising Opportunities  </a:t>
            </a:r>
          </a:p>
          <a:p>
            <a:pPr marL="285750" indent="-285750">
              <a:lnSpc>
                <a:spcPct val="150000"/>
              </a:lnSpc>
              <a:buFont typeface="Wingdings" panose="05000000000000000000" pitchFamily="2" charset="2"/>
              <a:buChar char="v"/>
            </a:pPr>
            <a:r>
              <a:rPr lang="en-US" sz="3600" dirty="0"/>
              <a:t>Legal</a:t>
            </a:r>
          </a:p>
          <a:p>
            <a:pPr marL="285750" indent="-285750">
              <a:lnSpc>
                <a:spcPct val="150000"/>
              </a:lnSpc>
              <a:buFont typeface="Wingdings" panose="05000000000000000000" pitchFamily="2" charset="2"/>
              <a:buChar char="v"/>
            </a:pPr>
            <a:r>
              <a:rPr lang="en-US" sz="3600" dirty="0"/>
              <a:t>Unite Program</a:t>
            </a:r>
          </a:p>
          <a:p>
            <a:pPr marL="285750" indent="-285750">
              <a:lnSpc>
                <a:spcPct val="150000"/>
              </a:lnSpc>
              <a:buFont typeface="Wingdings" panose="05000000000000000000" pitchFamily="2" charset="2"/>
              <a:buChar char="v"/>
            </a:pPr>
            <a:r>
              <a:rPr lang="en-US" sz="3600" dirty="0"/>
              <a:t>Questions</a:t>
            </a:r>
          </a:p>
        </p:txBody>
      </p:sp>
    </p:spTree>
    <p:extLst>
      <p:ext uri="{BB962C8B-B14F-4D97-AF65-F5344CB8AC3E}">
        <p14:creationId xmlns:p14="http://schemas.microsoft.com/office/powerpoint/2010/main" val="6376129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297A2-26BD-442C-A6D0-98BCD4C27BB1}"/>
              </a:ext>
            </a:extLst>
          </p:cNvPr>
          <p:cNvSpPr>
            <a:spLocks noGrp="1"/>
          </p:cNvSpPr>
          <p:nvPr>
            <p:ph type="ctrTitle"/>
          </p:nvPr>
        </p:nvSpPr>
        <p:spPr>
          <a:xfrm>
            <a:off x="2889986" y="2467908"/>
            <a:ext cx="5826719" cy="1646302"/>
          </a:xfrm>
        </p:spPr>
        <p:txBody>
          <a:bodyPr/>
          <a:lstStyle/>
          <a:p>
            <a:pPr algn="ctr"/>
            <a:r>
              <a:rPr lang="en-US" sz="8000" dirty="0"/>
              <a:t>Questions</a:t>
            </a:r>
            <a:r>
              <a:rPr lang="en-US" dirty="0"/>
              <a:t>?</a:t>
            </a:r>
          </a:p>
        </p:txBody>
      </p:sp>
    </p:spTree>
    <p:extLst>
      <p:ext uri="{BB962C8B-B14F-4D97-AF65-F5344CB8AC3E}">
        <p14:creationId xmlns:p14="http://schemas.microsoft.com/office/powerpoint/2010/main" val="4080746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944" y="552103"/>
            <a:ext cx="12191999" cy="1815882"/>
          </a:xfrm>
          <a:prstGeom prst="rect">
            <a:avLst/>
          </a:prstGeom>
        </p:spPr>
        <p:txBody>
          <a:bodyPr wrap="square">
            <a:spAutoFit/>
          </a:bodyPr>
          <a:lstStyle/>
          <a:p>
            <a:pPr algn="ctr"/>
            <a:r>
              <a:rPr lang="en-US" sz="4000" b="1" dirty="0">
                <a:solidFill>
                  <a:srgbClr val="00297A"/>
                </a:solidFill>
              </a:rPr>
              <a:t>Official Organization or Unofficial Activities ?</a:t>
            </a:r>
          </a:p>
          <a:p>
            <a:pPr algn="ctr"/>
            <a:br>
              <a:rPr lang="en-US" sz="3600" b="1" dirty="0">
                <a:solidFill>
                  <a:srgbClr val="003296"/>
                </a:solidFill>
                <a:latin typeface="Adobe Gothic Std B" panose="020B0800000000000000" pitchFamily="34" charset="-128"/>
                <a:ea typeface="Adobe Gothic Std B" panose="020B0800000000000000" pitchFamily="34" charset="-128"/>
              </a:rPr>
            </a:br>
            <a:endParaRPr lang="en-US" sz="3600" dirty="0"/>
          </a:p>
        </p:txBody>
      </p:sp>
      <p:sp>
        <p:nvSpPr>
          <p:cNvPr id="3" name="TextBox 2"/>
          <p:cNvSpPr txBox="1"/>
          <p:nvPr/>
        </p:nvSpPr>
        <p:spPr>
          <a:xfrm>
            <a:off x="1058092" y="1240856"/>
            <a:ext cx="10724606" cy="646331"/>
          </a:xfrm>
          <a:prstGeom prst="rect">
            <a:avLst/>
          </a:prstGeom>
          <a:noFill/>
        </p:spPr>
        <p:txBody>
          <a:bodyPr wrap="square" rtlCol="0">
            <a:spAutoFit/>
          </a:bodyPr>
          <a:lstStyle/>
          <a:p>
            <a:pPr marL="457200" indent="-457200">
              <a:buFont typeface="Wingdings" panose="05000000000000000000" pitchFamily="2" charset="2"/>
              <a:buChar char="v"/>
            </a:pPr>
            <a:r>
              <a:rPr lang="en-US" sz="3600" b="1" dirty="0"/>
              <a:t> </a:t>
            </a:r>
            <a:r>
              <a:rPr lang="en-US" sz="3200" b="1" dirty="0"/>
              <a:t>Official Private Organizations:</a:t>
            </a:r>
            <a:r>
              <a:rPr lang="en-US" sz="3200" dirty="0"/>
              <a:t> </a:t>
            </a:r>
          </a:p>
        </p:txBody>
      </p:sp>
      <p:sp>
        <p:nvSpPr>
          <p:cNvPr id="4" name="TextBox 3"/>
          <p:cNvSpPr txBox="1"/>
          <p:nvPr/>
        </p:nvSpPr>
        <p:spPr>
          <a:xfrm>
            <a:off x="1225345" y="2009679"/>
            <a:ext cx="10476411" cy="1569660"/>
          </a:xfrm>
          <a:prstGeom prst="rect">
            <a:avLst/>
          </a:prstGeom>
          <a:noFill/>
        </p:spPr>
        <p:txBody>
          <a:bodyPr wrap="square" rtlCol="0">
            <a:spAutoFit/>
          </a:bodyPr>
          <a:lstStyle/>
          <a:p>
            <a:pPr marL="742950" lvl="1" indent="-285750">
              <a:lnSpc>
                <a:spcPct val="150000"/>
              </a:lnSpc>
              <a:buFont typeface="Wingdings" panose="05000000000000000000" pitchFamily="2" charset="2"/>
              <a:buChar char="Ø"/>
            </a:pPr>
            <a:r>
              <a:rPr lang="en-US" sz="2400" dirty="0"/>
              <a:t>Have a bank account that exceeds over $1000 in an average of 3 months.</a:t>
            </a:r>
          </a:p>
          <a:p>
            <a:pPr marL="742950" lvl="1" indent="-285750">
              <a:lnSpc>
                <a:spcPct val="150000"/>
              </a:lnSpc>
              <a:buFont typeface="Wingdings" panose="05000000000000000000" pitchFamily="2" charset="2"/>
              <a:buChar char="Ø"/>
            </a:pPr>
            <a:r>
              <a:rPr lang="en-US" sz="2400" dirty="0"/>
              <a:t>Have a need for by-laws, constitution and Insurance/waiver.</a:t>
            </a:r>
            <a:endParaRPr lang="en-US" dirty="0"/>
          </a:p>
          <a:p>
            <a:pPr marL="285750" indent="-285750">
              <a:buFont typeface="Wingdings" panose="05000000000000000000" pitchFamily="2" charset="2"/>
              <a:buChar char="Ø"/>
            </a:pPr>
            <a:endParaRPr lang="en-US" sz="2400" dirty="0"/>
          </a:p>
        </p:txBody>
      </p:sp>
      <p:sp>
        <p:nvSpPr>
          <p:cNvPr id="5" name="Rectangle 4"/>
          <p:cNvSpPr/>
          <p:nvPr/>
        </p:nvSpPr>
        <p:spPr>
          <a:xfrm>
            <a:off x="1058092" y="3451658"/>
            <a:ext cx="4722896" cy="1138773"/>
          </a:xfrm>
          <a:prstGeom prst="rect">
            <a:avLst/>
          </a:prstGeom>
        </p:spPr>
        <p:txBody>
          <a:bodyPr wrap="none">
            <a:spAutoFit/>
          </a:bodyPr>
          <a:lstStyle/>
          <a:p>
            <a:pPr marL="457200" indent="-457200">
              <a:buFont typeface="Wingdings" panose="05000000000000000000" pitchFamily="2" charset="2"/>
              <a:buChar char="v"/>
            </a:pPr>
            <a:r>
              <a:rPr lang="en-US" sz="3600" b="1" dirty="0"/>
              <a:t> </a:t>
            </a:r>
            <a:r>
              <a:rPr lang="en-US" sz="3200" b="1" dirty="0"/>
              <a:t>Unofficial Activities:</a:t>
            </a:r>
          </a:p>
          <a:p>
            <a:pPr marL="457200" indent="-457200">
              <a:buFont typeface="Wingdings" panose="05000000000000000000" pitchFamily="2" charset="2"/>
              <a:buChar char="v"/>
            </a:pPr>
            <a:endParaRPr lang="en-US" sz="3200" dirty="0"/>
          </a:p>
        </p:txBody>
      </p:sp>
      <p:sp>
        <p:nvSpPr>
          <p:cNvPr id="6" name="TextBox 5"/>
          <p:cNvSpPr txBox="1"/>
          <p:nvPr/>
        </p:nvSpPr>
        <p:spPr>
          <a:xfrm>
            <a:off x="1519258" y="4348162"/>
            <a:ext cx="9888583" cy="2677656"/>
          </a:xfrm>
          <a:prstGeom prst="rect">
            <a:avLst/>
          </a:prstGeom>
          <a:noFill/>
        </p:spPr>
        <p:txBody>
          <a:bodyPr wrap="square" rtlCol="0">
            <a:spAutoFit/>
          </a:bodyPr>
          <a:lstStyle/>
          <a:p>
            <a:pPr marL="285750" indent="-285750">
              <a:buFont typeface="Wingdings" panose="05000000000000000000" pitchFamily="2" charset="2"/>
              <a:buChar char="Ø"/>
            </a:pPr>
            <a:r>
              <a:rPr lang="en-US" sz="2400" dirty="0"/>
              <a:t>Have a bank account that does not exceed over $1000 in an average of 3 months.</a:t>
            </a:r>
          </a:p>
          <a:p>
            <a:endParaRPr lang="en-US" sz="2400" dirty="0"/>
          </a:p>
          <a:p>
            <a:pPr marL="285750" indent="-285750">
              <a:buFont typeface="Wingdings" panose="05000000000000000000" pitchFamily="2" charset="2"/>
              <a:buChar char="Ø"/>
            </a:pPr>
            <a:r>
              <a:rPr lang="en-US" sz="2400" dirty="0"/>
              <a:t>Small unofficial activities include coffee funds, flower funds, sunshine funds, and other small operations are generally not considered official private organizations.</a:t>
            </a:r>
          </a:p>
          <a:p>
            <a:pPr marL="285750" indent="-285750">
              <a:buFont typeface="Wingdings" panose="05000000000000000000" pitchFamily="2" charset="2"/>
              <a:buChar char="Ø"/>
            </a:pPr>
            <a:endParaRPr lang="en-US" sz="2400" dirty="0"/>
          </a:p>
        </p:txBody>
      </p:sp>
      <p:pic>
        <p:nvPicPr>
          <p:cNvPr id="7" name="Picture 6"/>
          <p:cNvPicPr>
            <a:picLocks noChangeAspect="1"/>
          </p:cNvPicPr>
          <p:nvPr/>
        </p:nvPicPr>
        <p:blipFill>
          <a:blip r:embed="rId2"/>
          <a:stretch>
            <a:fillRect/>
          </a:stretch>
        </p:blipFill>
        <p:spPr>
          <a:xfrm>
            <a:off x="571182" y="1246940"/>
            <a:ext cx="11211516" cy="60965"/>
          </a:xfrm>
          <a:prstGeom prst="rect">
            <a:avLst/>
          </a:prstGeom>
        </p:spPr>
      </p:pic>
    </p:spTree>
    <p:extLst>
      <p:ext uri="{BB962C8B-B14F-4D97-AF65-F5344CB8AC3E}">
        <p14:creationId xmlns:p14="http://schemas.microsoft.com/office/powerpoint/2010/main" val="504672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191999" cy="1815882"/>
          </a:xfrm>
          <a:prstGeom prst="rect">
            <a:avLst/>
          </a:prstGeom>
        </p:spPr>
        <p:txBody>
          <a:bodyPr wrap="square">
            <a:spAutoFit/>
          </a:bodyPr>
          <a:lstStyle/>
          <a:p>
            <a:pPr algn="ctr"/>
            <a:endParaRPr lang="en-US" sz="4000" b="1" dirty="0">
              <a:solidFill>
                <a:srgbClr val="00297A"/>
              </a:solidFill>
            </a:endParaRPr>
          </a:p>
          <a:p>
            <a:pPr algn="ctr"/>
            <a:br>
              <a:rPr lang="en-US" sz="3600" b="1" dirty="0">
                <a:solidFill>
                  <a:srgbClr val="003296"/>
                </a:solidFill>
                <a:latin typeface="Adobe Gothic Std B" panose="020B0800000000000000" pitchFamily="34" charset="-128"/>
                <a:ea typeface="Adobe Gothic Std B" panose="020B0800000000000000" pitchFamily="34" charset="-128"/>
              </a:rPr>
            </a:br>
            <a:endParaRPr lang="en-US" sz="3600" dirty="0"/>
          </a:p>
        </p:txBody>
      </p:sp>
      <p:sp>
        <p:nvSpPr>
          <p:cNvPr id="3" name="TextBox 2"/>
          <p:cNvSpPr txBox="1"/>
          <p:nvPr/>
        </p:nvSpPr>
        <p:spPr>
          <a:xfrm>
            <a:off x="432085" y="1199569"/>
            <a:ext cx="11327829" cy="5693866"/>
          </a:xfrm>
          <a:prstGeom prst="rect">
            <a:avLst/>
          </a:prstGeom>
          <a:noFill/>
        </p:spPr>
        <p:txBody>
          <a:bodyPr wrap="square" rtlCol="0">
            <a:spAutoFit/>
          </a:bodyPr>
          <a:lstStyle/>
          <a:p>
            <a:pPr marL="800100" lvl="1" indent="-342900">
              <a:buFont typeface="Wingdings" panose="05000000000000000000" pitchFamily="2" charset="2"/>
              <a:buChar char="v"/>
            </a:pPr>
            <a:r>
              <a:rPr lang="en-US" sz="2800" b="1" dirty="0"/>
              <a:t> Unofficial Activity’s Yearly Documentations </a:t>
            </a:r>
            <a:r>
              <a:rPr lang="en-US" sz="2400" b="1" dirty="0"/>
              <a:t>(change of officers)</a:t>
            </a:r>
          </a:p>
          <a:p>
            <a:pPr marL="1257300" lvl="2" indent="-342900">
              <a:buFont typeface="Wingdings" panose="05000000000000000000" pitchFamily="2" charset="2"/>
              <a:buChar char="Ø"/>
            </a:pPr>
            <a:r>
              <a:rPr lang="en-US" sz="2400" dirty="0"/>
              <a:t>Officers list</a:t>
            </a:r>
          </a:p>
          <a:p>
            <a:pPr marL="1257300" lvl="2" indent="-342900">
              <a:buFont typeface="Wingdings" panose="05000000000000000000" pitchFamily="2" charset="2"/>
              <a:buChar char="Ø"/>
            </a:pPr>
            <a:r>
              <a:rPr lang="en-US" sz="2400" dirty="0"/>
              <a:t>Bank Authorization Form</a:t>
            </a:r>
          </a:p>
          <a:p>
            <a:pPr marL="1714500" lvl="3" indent="-342900">
              <a:buFont typeface="Arial" panose="020B0604020202020204" pitchFamily="34" charset="0"/>
              <a:buChar char="•"/>
            </a:pPr>
            <a:r>
              <a:rPr lang="en-US" sz="2400" dirty="0"/>
              <a:t>Must have </a:t>
            </a:r>
            <a:r>
              <a:rPr lang="en-US" sz="2400" b="1" dirty="0">
                <a:solidFill>
                  <a:srgbClr val="FF0000"/>
                </a:solidFill>
              </a:rPr>
              <a:t>Wet Signatures </a:t>
            </a:r>
            <a:r>
              <a:rPr lang="en-US" sz="2400" dirty="0"/>
              <a:t>by all members on the form.</a:t>
            </a:r>
          </a:p>
          <a:p>
            <a:pPr marL="1714500" lvl="3" indent="-342900">
              <a:buFont typeface="Arial" panose="020B0604020202020204" pitchFamily="34" charset="0"/>
              <a:buChar char="•"/>
            </a:pPr>
            <a:r>
              <a:rPr lang="en-US" sz="2400" dirty="0"/>
              <a:t>Account name must match the UA’s name on the current account.</a:t>
            </a:r>
          </a:p>
          <a:p>
            <a:pPr marL="1714500" lvl="3" indent="-342900">
              <a:buFont typeface="Arial" panose="020B0604020202020204" pitchFamily="34" charset="0"/>
              <a:buChar char="•"/>
            </a:pPr>
            <a:r>
              <a:rPr lang="en-US" sz="2400" dirty="0"/>
              <a:t>Failure to renew, will force the bank to close the account.	</a:t>
            </a:r>
          </a:p>
          <a:p>
            <a:pPr marL="1714500" lvl="3" indent="-342900">
              <a:buFont typeface="Arial" panose="020B0604020202020204" pitchFamily="34" charset="0"/>
              <a:buChar char="•"/>
            </a:pPr>
            <a:r>
              <a:rPr lang="en-US" sz="2400" dirty="0"/>
              <a:t>Bank will send a letter through the mail, prior to closing the account.		</a:t>
            </a:r>
          </a:p>
          <a:p>
            <a:pPr marL="1257300" lvl="2" indent="-342900">
              <a:buFont typeface="Wingdings" panose="05000000000000000000" pitchFamily="2" charset="2"/>
              <a:buChar char="Ø"/>
            </a:pPr>
            <a:r>
              <a:rPr lang="en-US" sz="2400" dirty="0"/>
              <a:t>Unofficial Activity's Letter.</a:t>
            </a:r>
          </a:p>
          <a:p>
            <a:endParaRPr lang="en-US" sz="2400" dirty="0"/>
          </a:p>
          <a:p>
            <a:pPr marL="800100" lvl="1" indent="-342900">
              <a:buFont typeface="Wingdings" panose="05000000000000000000" pitchFamily="2" charset="2"/>
              <a:buChar char="v"/>
            </a:pPr>
            <a:r>
              <a:rPr lang="en-US" sz="2400" b="1" dirty="0"/>
              <a:t>Unofficial Activity's Letter is routed up through the POs’ Office. </a:t>
            </a:r>
          </a:p>
          <a:p>
            <a:pPr marL="1257300" lvl="2" indent="-342900">
              <a:buFont typeface="Wingdings" panose="05000000000000000000" pitchFamily="2" charset="2"/>
              <a:buChar char="Ø"/>
            </a:pPr>
            <a:r>
              <a:rPr lang="en-US" sz="2400" dirty="0"/>
              <a:t>Then routed up to the FSS Commander for final approval.</a:t>
            </a:r>
          </a:p>
          <a:p>
            <a:pPr marL="1257300" lvl="2" indent="-342900">
              <a:buFont typeface="Wingdings" panose="05000000000000000000" pitchFamily="2" charset="2"/>
              <a:buChar char="Ø"/>
            </a:pPr>
            <a:r>
              <a:rPr lang="en-US" sz="2400" dirty="0"/>
              <a:t>Takes up to 7 days for approval.</a:t>
            </a:r>
          </a:p>
          <a:p>
            <a:pPr marL="1257300" lvl="2" indent="-342900">
              <a:buFont typeface="Wingdings" panose="05000000000000000000" pitchFamily="2" charset="2"/>
              <a:buChar char="Ø"/>
            </a:pPr>
            <a:r>
              <a:rPr lang="en-US" sz="2400" dirty="0"/>
              <a:t>A copy of the approved letter will be provided to the UA.</a:t>
            </a:r>
          </a:p>
          <a:p>
            <a:pPr marL="1257300" lvl="2" indent="-342900">
              <a:buFont typeface="Wingdings" panose="05000000000000000000" pitchFamily="2" charset="2"/>
              <a:buChar char="Ø"/>
            </a:pPr>
            <a:endParaRPr lang="en-US" sz="2400" dirty="0"/>
          </a:p>
        </p:txBody>
      </p:sp>
      <p:pic>
        <p:nvPicPr>
          <p:cNvPr id="7" name="Picture 6"/>
          <p:cNvPicPr>
            <a:picLocks noChangeAspect="1"/>
          </p:cNvPicPr>
          <p:nvPr/>
        </p:nvPicPr>
        <p:blipFill>
          <a:blip r:embed="rId2"/>
          <a:stretch>
            <a:fillRect/>
          </a:stretch>
        </p:blipFill>
        <p:spPr>
          <a:xfrm>
            <a:off x="490242" y="1138604"/>
            <a:ext cx="11211516" cy="60965"/>
          </a:xfrm>
          <a:prstGeom prst="rect">
            <a:avLst/>
          </a:prstGeom>
        </p:spPr>
      </p:pic>
      <p:sp>
        <p:nvSpPr>
          <p:cNvPr id="9" name="Rectangle 8"/>
          <p:cNvSpPr/>
          <p:nvPr/>
        </p:nvSpPr>
        <p:spPr>
          <a:xfrm>
            <a:off x="791146" y="430128"/>
            <a:ext cx="11023274" cy="769441"/>
          </a:xfrm>
          <a:prstGeom prst="rect">
            <a:avLst/>
          </a:prstGeom>
        </p:spPr>
        <p:txBody>
          <a:bodyPr wrap="none">
            <a:spAutoFit/>
          </a:bodyPr>
          <a:lstStyle/>
          <a:p>
            <a:r>
              <a:rPr lang="en-US" sz="4400" b="1" dirty="0">
                <a:solidFill>
                  <a:srgbClr val="00297A"/>
                </a:solidFill>
              </a:rPr>
              <a:t>Unofficial Activity Recurring Documents</a:t>
            </a:r>
            <a:endParaRPr lang="en-US" sz="4400" dirty="0"/>
          </a:p>
        </p:txBody>
      </p:sp>
    </p:spTree>
    <p:extLst>
      <p:ext uri="{BB962C8B-B14F-4D97-AF65-F5344CB8AC3E}">
        <p14:creationId xmlns:p14="http://schemas.microsoft.com/office/powerpoint/2010/main" val="1548547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191999" cy="1815882"/>
          </a:xfrm>
          <a:prstGeom prst="rect">
            <a:avLst/>
          </a:prstGeom>
        </p:spPr>
        <p:txBody>
          <a:bodyPr wrap="square">
            <a:spAutoFit/>
          </a:bodyPr>
          <a:lstStyle/>
          <a:p>
            <a:pPr algn="ctr"/>
            <a:endParaRPr lang="en-US" sz="4000" b="1" dirty="0">
              <a:solidFill>
                <a:srgbClr val="00297A"/>
              </a:solidFill>
            </a:endParaRPr>
          </a:p>
          <a:p>
            <a:pPr algn="ctr"/>
            <a:br>
              <a:rPr lang="en-US" sz="3600" b="1" dirty="0">
                <a:solidFill>
                  <a:srgbClr val="003296"/>
                </a:solidFill>
                <a:latin typeface="Adobe Gothic Std B" panose="020B0800000000000000" pitchFamily="34" charset="-128"/>
                <a:ea typeface="Adobe Gothic Std B" panose="020B0800000000000000" pitchFamily="34" charset="-128"/>
              </a:rPr>
            </a:br>
            <a:endParaRPr lang="en-US" sz="3600" dirty="0"/>
          </a:p>
        </p:txBody>
      </p:sp>
      <p:sp>
        <p:nvSpPr>
          <p:cNvPr id="3" name="TextBox 2"/>
          <p:cNvSpPr txBox="1"/>
          <p:nvPr/>
        </p:nvSpPr>
        <p:spPr>
          <a:xfrm>
            <a:off x="383787" y="1441133"/>
            <a:ext cx="11327829" cy="3600986"/>
          </a:xfrm>
          <a:prstGeom prst="rect">
            <a:avLst/>
          </a:prstGeom>
          <a:noFill/>
        </p:spPr>
        <p:txBody>
          <a:bodyPr wrap="square" rtlCol="0">
            <a:spAutoFit/>
          </a:bodyPr>
          <a:lstStyle/>
          <a:p>
            <a:pPr lvl="3"/>
            <a:endParaRPr lang="en-US" sz="2800" dirty="0"/>
          </a:p>
          <a:p>
            <a:pPr marL="1257300" lvl="2" indent="-342900">
              <a:buFont typeface="Wingdings" panose="05000000000000000000" pitchFamily="2" charset="2"/>
              <a:buChar char="v"/>
            </a:pPr>
            <a:r>
              <a:rPr lang="en-US" sz="2800" dirty="0"/>
              <a:t> </a:t>
            </a:r>
            <a:r>
              <a:rPr lang="en-US" sz="2800" b="1" dirty="0"/>
              <a:t>Unofficial Activities </a:t>
            </a:r>
          </a:p>
          <a:p>
            <a:pPr lvl="2"/>
            <a:endParaRPr lang="en-US" sz="2800" b="1" dirty="0"/>
          </a:p>
          <a:p>
            <a:pPr marL="1714500" lvl="3" indent="-342900">
              <a:buFont typeface="Wingdings" panose="05000000000000000000" pitchFamily="2" charset="2"/>
              <a:buChar char="Ø"/>
            </a:pPr>
            <a:r>
              <a:rPr lang="en-US" sz="2400" dirty="0"/>
              <a:t>Unofficial Activities’ letter is not expired.</a:t>
            </a:r>
          </a:p>
          <a:p>
            <a:pPr lvl="3"/>
            <a:endParaRPr lang="en-US" sz="2400" b="1" u="sng" dirty="0"/>
          </a:p>
          <a:p>
            <a:pPr lvl="3"/>
            <a:r>
              <a:rPr lang="en-US" sz="2400" b="1" dirty="0"/>
              <a:t>                                        </a:t>
            </a:r>
            <a:r>
              <a:rPr lang="en-US" sz="2400" b="1" u="sng" dirty="0"/>
              <a:t>Yearly Schedule</a:t>
            </a:r>
          </a:p>
          <a:p>
            <a:pPr lvl="3"/>
            <a:endParaRPr lang="en-US" sz="2400" b="1" u="sng" dirty="0"/>
          </a:p>
          <a:p>
            <a:pPr marL="2171700" lvl="4" indent="-342900">
              <a:buFont typeface="Wingdings" panose="05000000000000000000" pitchFamily="2" charset="2"/>
              <a:buChar char="Ø"/>
            </a:pPr>
            <a:r>
              <a:rPr lang="en-US" sz="2400" b="1" dirty="0"/>
              <a:t>1 Jan –31 Dec</a:t>
            </a:r>
          </a:p>
          <a:p>
            <a:pPr marL="2628900" lvl="5" indent="-342900">
              <a:buFont typeface="Wingdings" panose="05000000000000000000" pitchFamily="2" charset="2"/>
              <a:buChar char="ü"/>
            </a:pPr>
            <a:r>
              <a:rPr lang="en-US" sz="2400" dirty="0"/>
              <a:t>Minutes and Financial’ s statements due no later than </a:t>
            </a:r>
            <a:r>
              <a:rPr lang="en-US" sz="2400" b="1" dirty="0"/>
              <a:t>15 Jan.</a:t>
            </a:r>
          </a:p>
        </p:txBody>
      </p:sp>
      <p:pic>
        <p:nvPicPr>
          <p:cNvPr id="7" name="Picture 6"/>
          <p:cNvPicPr>
            <a:picLocks noChangeAspect="1"/>
          </p:cNvPicPr>
          <p:nvPr/>
        </p:nvPicPr>
        <p:blipFill>
          <a:blip r:embed="rId2"/>
          <a:stretch>
            <a:fillRect/>
          </a:stretch>
        </p:blipFill>
        <p:spPr>
          <a:xfrm>
            <a:off x="441945" y="1291732"/>
            <a:ext cx="11211516" cy="60965"/>
          </a:xfrm>
          <a:prstGeom prst="rect">
            <a:avLst/>
          </a:prstGeom>
        </p:spPr>
      </p:pic>
      <p:sp>
        <p:nvSpPr>
          <p:cNvPr id="9" name="Rectangle 8"/>
          <p:cNvSpPr/>
          <p:nvPr/>
        </p:nvSpPr>
        <p:spPr>
          <a:xfrm>
            <a:off x="-413489" y="552773"/>
            <a:ext cx="12922382" cy="769441"/>
          </a:xfrm>
          <a:prstGeom prst="rect">
            <a:avLst/>
          </a:prstGeom>
        </p:spPr>
        <p:txBody>
          <a:bodyPr wrap="square">
            <a:spAutoFit/>
          </a:bodyPr>
          <a:lstStyle/>
          <a:p>
            <a:pPr algn="ctr"/>
            <a:r>
              <a:rPr lang="en-US" sz="4400" b="1" dirty="0">
                <a:solidFill>
                  <a:srgbClr val="00297A"/>
                </a:solidFill>
              </a:rPr>
              <a:t>How To Stay Compliant</a:t>
            </a:r>
            <a:endParaRPr lang="en-US" sz="4400" dirty="0"/>
          </a:p>
        </p:txBody>
      </p:sp>
    </p:spTree>
    <p:extLst>
      <p:ext uri="{BB962C8B-B14F-4D97-AF65-F5344CB8AC3E}">
        <p14:creationId xmlns:p14="http://schemas.microsoft.com/office/powerpoint/2010/main" val="1757256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191999" cy="1815882"/>
          </a:xfrm>
          <a:prstGeom prst="rect">
            <a:avLst/>
          </a:prstGeom>
        </p:spPr>
        <p:txBody>
          <a:bodyPr wrap="square">
            <a:spAutoFit/>
          </a:bodyPr>
          <a:lstStyle/>
          <a:p>
            <a:pPr algn="ctr"/>
            <a:endParaRPr lang="en-US" sz="4000" b="1" dirty="0">
              <a:solidFill>
                <a:srgbClr val="00297A"/>
              </a:solidFill>
            </a:endParaRPr>
          </a:p>
          <a:p>
            <a:pPr algn="ctr"/>
            <a:br>
              <a:rPr lang="en-US" sz="3600" b="1" dirty="0">
                <a:solidFill>
                  <a:srgbClr val="003296"/>
                </a:solidFill>
                <a:latin typeface="Adobe Gothic Std B" panose="020B0800000000000000" pitchFamily="34" charset="-128"/>
                <a:ea typeface="Adobe Gothic Std B" panose="020B0800000000000000" pitchFamily="34" charset="-128"/>
              </a:rPr>
            </a:br>
            <a:endParaRPr lang="en-US" sz="3600" dirty="0"/>
          </a:p>
        </p:txBody>
      </p:sp>
      <p:sp>
        <p:nvSpPr>
          <p:cNvPr id="3" name="TextBox 2"/>
          <p:cNvSpPr txBox="1"/>
          <p:nvPr/>
        </p:nvSpPr>
        <p:spPr>
          <a:xfrm>
            <a:off x="383788" y="1102578"/>
            <a:ext cx="11327829" cy="6124754"/>
          </a:xfrm>
          <a:prstGeom prst="rect">
            <a:avLst/>
          </a:prstGeom>
          <a:noFill/>
        </p:spPr>
        <p:txBody>
          <a:bodyPr wrap="square" rtlCol="0">
            <a:spAutoFit/>
          </a:bodyPr>
          <a:lstStyle/>
          <a:p>
            <a:pPr lvl="3"/>
            <a:endParaRPr lang="en-US" sz="2800" dirty="0"/>
          </a:p>
          <a:p>
            <a:pPr marL="742950" lvl="1" indent="-285750">
              <a:buFont typeface="Wingdings" panose="05000000000000000000" pitchFamily="2" charset="2"/>
              <a:buChar char="v"/>
            </a:pPr>
            <a:r>
              <a:rPr lang="en-US" sz="2800" dirty="0"/>
              <a:t>  </a:t>
            </a:r>
            <a:r>
              <a:rPr lang="en-US" sz="2800" b="1" dirty="0"/>
              <a:t>Official Organization’s yearly (when officers change)</a:t>
            </a:r>
          </a:p>
          <a:p>
            <a:pPr marL="1714500" lvl="3" indent="-342900">
              <a:buFont typeface="Wingdings" panose="05000000000000000000" pitchFamily="2" charset="2"/>
              <a:buChar char="Ø"/>
            </a:pPr>
            <a:r>
              <a:rPr lang="en-US" sz="2400" dirty="0"/>
              <a:t>Officers list</a:t>
            </a:r>
          </a:p>
          <a:p>
            <a:pPr lvl="3"/>
            <a:endParaRPr lang="en-US" sz="2400" dirty="0"/>
          </a:p>
          <a:p>
            <a:pPr marL="1714500" lvl="3" indent="-342900">
              <a:buFont typeface="Wingdings" panose="05000000000000000000" pitchFamily="2" charset="2"/>
              <a:buChar char="Ø"/>
            </a:pPr>
            <a:r>
              <a:rPr lang="en-US" sz="2400" dirty="0"/>
              <a:t>Bank Authorization form</a:t>
            </a:r>
          </a:p>
          <a:p>
            <a:pPr marL="2171700" lvl="4" indent="-342900">
              <a:buFont typeface="Arial" panose="020B0604020202020204" pitchFamily="34" charset="0"/>
              <a:buChar char="•"/>
            </a:pPr>
            <a:r>
              <a:rPr lang="en-US" sz="2400" dirty="0"/>
              <a:t>Must have Wet Signatures by all members on the form.</a:t>
            </a:r>
          </a:p>
          <a:p>
            <a:pPr marL="2171700" lvl="4" indent="-342900">
              <a:buFont typeface="Arial" panose="020B0604020202020204" pitchFamily="34" charset="0"/>
              <a:buChar char="•"/>
            </a:pPr>
            <a:r>
              <a:rPr lang="en-US" sz="2400" dirty="0"/>
              <a:t>Account name must match the UA name on the current account.</a:t>
            </a:r>
          </a:p>
          <a:p>
            <a:pPr marL="2171700" lvl="4" indent="-342900">
              <a:buFont typeface="Arial" panose="020B0604020202020204" pitchFamily="34" charset="0"/>
              <a:buChar char="•"/>
            </a:pPr>
            <a:r>
              <a:rPr lang="en-US" sz="2400" dirty="0"/>
              <a:t>Failure to renew, will force the bank to close the account.</a:t>
            </a:r>
          </a:p>
          <a:p>
            <a:pPr marL="2171700" lvl="4" indent="-342900">
              <a:buFont typeface="Arial" panose="020B0604020202020204" pitchFamily="34" charset="0"/>
              <a:buChar char="•"/>
            </a:pPr>
            <a:r>
              <a:rPr lang="en-US" sz="2400" dirty="0"/>
              <a:t>Bank will send a letter via mail, prior to closing the account.</a:t>
            </a:r>
          </a:p>
          <a:p>
            <a:pPr lvl="4"/>
            <a:endParaRPr lang="en-US" sz="2400" dirty="0"/>
          </a:p>
          <a:p>
            <a:pPr marL="1714500" lvl="3" indent="-342900">
              <a:buFont typeface="Wingdings" panose="05000000000000000000" pitchFamily="2" charset="2"/>
              <a:buChar char="Ø"/>
            </a:pPr>
            <a:r>
              <a:rPr lang="en-US" sz="2400" dirty="0"/>
              <a:t>Must have a proof of insurance. Only exception is if the PO has activities that involve only minimal risks of loss or damage, on behalf of the membership. Then a insurance waiver may apply and must be renewed yearly.</a:t>
            </a:r>
          </a:p>
          <a:p>
            <a:pPr lvl="4"/>
            <a:r>
              <a:rPr lang="en-US" sz="2400" dirty="0"/>
              <a:t>				</a:t>
            </a:r>
          </a:p>
          <a:p>
            <a:pPr lvl="2"/>
            <a:endParaRPr lang="en-US" sz="2400" dirty="0"/>
          </a:p>
        </p:txBody>
      </p:sp>
      <p:pic>
        <p:nvPicPr>
          <p:cNvPr id="7" name="Picture 6"/>
          <p:cNvPicPr>
            <a:picLocks noChangeAspect="1"/>
          </p:cNvPicPr>
          <p:nvPr/>
        </p:nvPicPr>
        <p:blipFill>
          <a:blip r:embed="rId2"/>
          <a:stretch>
            <a:fillRect/>
          </a:stretch>
        </p:blipFill>
        <p:spPr>
          <a:xfrm>
            <a:off x="441945" y="1291732"/>
            <a:ext cx="11211516" cy="60965"/>
          </a:xfrm>
          <a:prstGeom prst="rect">
            <a:avLst/>
          </a:prstGeom>
        </p:spPr>
      </p:pic>
      <p:sp>
        <p:nvSpPr>
          <p:cNvPr id="9" name="Rectangle 8"/>
          <p:cNvSpPr/>
          <p:nvPr/>
        </p:nvSpPr>
        <p:spPr>
          <a:xfrm>
            <a:off x="117566" y="522291"/>
            <a:ext cx="12922382" cy="769441"/>
          </a:xfrm>
          <a:prstGeom prst="rect">
            <a:avLst/>
          </a:prstGeom>
        </p:spPr>
        <p:txBody>
          <a:bodyPr wrap="square">
            <a:spAutoFit/>
          </a:bodyPr>
          <a:lstStyle/>
          <a:p>
            <a:r>
              <a:rPr lang="en-US" sz="4400" b="1" dirty="0">
                <a:solidFill>
                  <a:srgbClr val="00297A"/>
                </a:solidFill>
              </a:rPr>
              <a:t>Official Organization’s Recurring Documents</a:t>
            </a:r>
            <a:endParaRPr lang="en-US" sz="4400" dirty="0"/>
          </a:p>
        </p:txBody>
      </p:sp>
    </p:spTree>
    <p:extLst>
      <p:ext uri="{BB962C8B-B14F-4D97-AF65-F5344CB8AC3E}">
        <p14:creationId xmlns:p14="http://schemas.microsoft.com/office/powerpoint/2010/main" val="3061643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191999" cy="1815882"/>
          </a:xfrm>
          <a:prstGeom prst="rect">
            <a:avLst/>
          </a:prstGeom>
        </p:spPr>
        <p:txBody>
          <a:bodyPr wrap="square">
            <a:spAutoFit/>
          </a:bodyPr>
          <a:lstStyle/>
          <a:p>
            <a:pPr algn="ctr"/>
            <a:endParaRPr lang="en-US" sz="4000" b="1" dirty="0">
              <a:solidFill>
                <a:srgbClr val="00297A"/>
              </a:solidFill>
            </a:endParaRPr>
          </a:p>
          <a:p>
            <a:pPr algn="ctr"/>
            <a:br>
              <a:rPr lang="en-US" sz="3600" b="1" dirty="0">
                <a:solidFill>
                  <a:srgbClr val="003296"/>
                </a:solidFill>
                <a:latin typeface="Adobe Gothic Std B" panose="020B0800000000000000" pitchFamily="34" charset="-128"/>
                <a:ea typeface="Adobe Gothic Std B" panose="020B0800000000000000" pitchFamily="34" charset="-128"/>
              </a:rPr>
            </a:br>
            <a:endParaRPr lang="en-US" sz="3600" dirty="0"/>
          </a:p>
        </p:txBody>
      </p:sp>
      <p:sp>
        <p:nvSpPr>
          <p:cNvPr id="3" name="TextBox 2"/>
          <p:cNvSpPr txBox="1"/>
          <p:nvPr/>
        </p:nvSpPr>
        <p:spPr>
          <a:xfrm>
            <a:off x="383788" y="1102578"/>
            <a:ext cx="11327829" cy="5078313"/>
          </a:xfrm>
          <a:prstGeom prst="rect">
            <a:avLst/>
          </a:prstGeom>
          <a:noFill/>
        </p:spPr>
        <p:txBody>
          <a:bodyPr wrap="square" rtlCol="0">
            <a:spAutoFit/>
          </a:bodyPr>
          <a:lstStyle/>
          <a:p>
            <a:pPr lvl="3"/>
            <a:endParaRPr lang="en-US" sz="2800" dirty="0"/>
          </a:p>
          <a:p>
            <a:pPr marL="742950" lvl="1" indent="-285750">
              <a:buFont typeface="Wingdings" panose="05000000000000000000" pitchFamily="2" charset="2"/>
              <a:buChar char="v"/>
            </a:pPr>
            <a:r>
              <a:rPr lang="en-US" sz="2800" dirty="0"/>
              <a:t>  </a:t>
            </a:r>
            <a:r>
              <a:rPr lang="en-US" sz="2800" b="1" dirty="0"/>
              <a:t>Official Organization’s in alternate years </a:t>
            </a:r>
          </a:p>
          <a:p>
            <a:pPr lvl="1"/>
            <a:endParaRPr lang="en-US" sz="2800" b="1" dirty="0"/>
          </a:p>
          <a:p>
            <a:pPr marL="1714500" lvl="3" indent="-342900">
              <a:buFont typeface="Wingdings" panose="05000000000000000000" pitchFamily="2" charset="2"/>
              <a:buChar char="Ø"/>
            </a:pPr>
            <a:r>
              <a:rPr lang="en-US" sz="2400" dirty="0"/>
              <a:t>Bylaws (Signed by at least the current President)</a:t>
            </a:r>
          </a:p>
          <a:p>
            <a:pPr lvl="3"/>
            <a:endParaRPr lang="en-US" sz="2400" dirty="0"/>
          </a:p>
          <a:p>
            <a:pPr marL="1714500" lvl="3" indent="-342900">
              <a:buFont typeface="Wingdings" panose="05000000000000000000" pitchFamily="2" charset="2"/>
              <a:buChar char="Ø"/>
            </a:pPr>
            <a:r>
              <a:rPr lang="en-US" sz="2400" dirty="0"/>
              <a:t>Constitution (Signed by as least the current President)</a:t>
            </a:r>
          </a:p>
          <a:p>
            <a:pPr lvl="4"/>
            <a:endParaRPr lang="en-US" sz="2400" dirty="0"/>
          </a:p>
          <a:p>
            <a:pPr marL="1714500" lvl="3" indent="-342900">
              <a:buFont typeface="Wingdings" panose="05000000000000000000" pitchFamily="2" charset="2"/>
              <a:buChar char="Ø"/>
            </a:pPr>
            <a:r>
              <a:rPr lang="en-US" sz="2400" dirty="0"/>
              <a:t>Recharter Letter</a:t>
            </a:r>
          </a:p>
          <a:p>
            <a:pPr marL="2171700" lvl="4" indent="-342900">
              <a:buFont typeface="Arial" panose="020B0604020202020204" pitchFamily="34" charset="0"/>
              <a:buChar char="•"/>
            </a:pPr>
            <a:r>
              <a:rPr lang="en-US" sz="2400" dirty="0"/>
              <a:t>Fill out the name of the organization.</a:t>
            </a:r>
          </a:p>
          <a:p>
            <a:pPr marL="2171700" lvl="4" indent="-342900">
              <a:buFont typeface="Arial" panose="020B0604020202020204" pitchFamily="34" charset="0"/>
              <a:buChar char="•"/>
            </a:pPr>
            <a:r>
              <a:rPr lang="en-US" sz="2400" dirty="0"/>
              <a:t>Email to PO’s office.</a:t>
            </a:r>
          </a:p>
          <a:p>
            <a:pPr marL="2171700" lvl="4" indent="-342900">
              <a:buFont typeface="Arial" panose="020B0604020202020204" pitchFamily="34" charset="0"/>
              <a:buChar char="•"/>
            </a:pPr>
            <a:r>
              <a:rPr lang="en-US" sz="2400" dirty="0"/>
              <a:t>Can take up to 14 business days for approval from MSG CC.</a:t>
            </a:r>
          </a:p>
          <a:p>
            <a:pPr marL="2171700" lvl="4" indent="-342900">
              <a:buFont typeface="Arial" panose="020B0604020202020204" pitchFamily="34" charset="0"/>
              <a:buChar char="•"/>
            </a:pPr>
            <a:r>
              <a:rPr lang="en-US" sz="2400" dirty="0"/>
              <a:t>An approved copy will be sent back to PO.				</a:t>
            </a:r>
          </a:p>
          <a:p>
            <a:pPr lvl="2"/>
            <a:endParaRPr lang="en-US" sz="2400" dirty="0"/>
          </a:p>
        </p:txBody>
      </p:sp>
      <p:pic>
        <p:nvPicPr>
          <p:cNvPr id="7" name="Picture 6"/>
          <p:cNvPicPr>
            <a:picLocks noChangeAspect="1"/>
          </p:cNvPicPr>
          <p:nvPr/>
        </p:nvPicPr>
        <p:blipFill>
          <a:blip r:embed="rId2"/>
          <a:stretch>
            <a:fillRect/>
          </a:stretch>
        </p:blipFill>
        <p:spPr>
          <a:xfrm>
            <a:off x="441945" y="1291732"/>
            <a:ext cx="11211516" cy="60965"/>
          </a:xfrm>
          <a:prstGeom prst="rect">
            <a:avLst/>
          </a:prstGeom>
        </p:spPr>
      </p:pic>
      <p:sp>
        <p:nvSpPr>
          <p:cNvPr id="9" name="Rectangle 8"/>
          <p:cNvSpPr/>
          <p:nvPr/>
        </p:nvSpPr>
        <p:spPr>
          <a:xfrm>
            <a:off x="117566" y="522291"/>
            <a:ext cx="12922382" cy="769441"/>
          </a:xfrm>
          <a:prstGeom prst="rect">
            <a:avLst/>
          </a:prstGeom>
        </p:spPr>
        <p:txBody>
          <a:bodyPr wrap="square">
            <a:spAutoFit/>
          </a:bodyPr>
          <a:lstStyle/>
          <a:p>
            <a:r>
              <a:rPr lang="en-US" sz="4400" b="1" dirty="0">
                <a:solidFill>
                  <a:srgbClr val="00297A"/>
                </a:solidFill>
              </a:rPr>
              <a:t>Official Organization’s Recurring </a:t>
            </a:r>
            <a:r>
              <a:rPr lang="en-US" sz="4400" b="1" dirty="0" err="1">
                <a:solidFill>
                  <a:srgbClr val="00297A"/>
                </a:solidFill>
              </a:rPr>
              <a:t>Cont</a:t>
            </a:r>
            <a:r>
              <a:rPr lang="en-US" sz="4400" b="1" dirty="0">
                <a:solidFill>
                  <a:srgbClr val="00297A"/>
                </a:solidFill>
              </a:rPr>
              <a:t>…</a:t>
            </a:r>
            <a:endParaRPr lang="en-US" sz="4400" dirty="0"/>
          </a:p>
        </p:txBody>
      </p:sp>
    </p:spTree>
    <p:extLst>
      <p:ext uri="{BB962C8B-B14F-4D97-AF65-F5344CB8AC3E}">
        <p14:creationId xmlns:p14="http://schemas.microsoft.com/office/powerpoint/2010/main" val="1934864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191999" cy="1815882"/>
          </a:xfrm>
          <a:prstGeom prst="rect">
            <a:avLst/>
          </a:prstGeom>
        </p:spPr>
        <p:txBody>
          <a:bodyPr wrap="square">
            <a:spAutoFit/>
          </a:bodyPr>
          <a:lstStyle/>
          <a:p>
            <a:pPr algn="ctr"/>
            <a:endParaRPr lang="en-US" sz="4000" b="1" dirty="0">
              <a:solidFill>
                <a:srgbClr val="00297A"/>
              </a:solidFill>
            </a:endParaRPr>
          </a:p>
          <a:p>
            <a:pPr algn="ctr"/>
            <a:br>
              <a:rPr lang="en-US" sz="3600" b="1" dirty="0">
                <a:solidFill>
                  <a:srgbClr val="003296"/>
                </a:solidFill>
                <a:latin typeface="Adobe Gothic Std B" panose="020B0800000000000000" pitchFamily="34" charset="-128"/>
                <a:ea typeface="Adobe Gothic Std B" panose="020B0800000000000000" pitchFamily="34" charset="-128"/>
              </a:rPr>
            </a:br>
            <a:endParaRPr lang="en-US" sz="3600" dirty="0"/>
          </a:p>
        </p:txBody>
      </p:sp>
      <p:sp>
        <p:nvSpPr>
          <p:cNvPr id="3" name="TextBox 2"/>
          <p:cNvSpPr txBox="1"/>
          <p:nvPr/>
        </p:nvSpPr>
        <p:spPr>
          <a:xfrm>
            <a:off x="325630" y="697630"/>
            <a:ext cx="11327829" cy="6494085"/>
          </a:xfrm>
          <a:prstGeom prst="rect">
            <a:avLst/>
          </a:prstGeom>
          <a:noFill/>
        </p:spPr>
        <p:txBody>
          <a:bodyPr wrap="square" rtlCol="0">
            <a:spAutoFit/>
          </a:bodyPr>
          <a:lstStyle/>
          <a:p>
            <a:pPr lvl="3"/>
            <a:endParaRPr lang="en-US" sz="2800" dirty="0"/>
          </a:p>
          <a:p>
            <a:pPr marL="1257300" lvl="2" indent="-342900">
              <a:buFont typeface="Wingdings" panose="05000000000000000000" pitchFamily="2" charset="2"/>
              <a:buChar char="v"/>
            </a:pPr>
            <a:r>
              <a:rPr lang="en-US" sz="2800" dirty="0"/>
              <a:t> </a:t>
            </a:r>
            <a:r>
              <a:rPr lang="en-US" sz="2800" b="1" dirty="0"/>
              <a:t>Official Organization</a:t>
            </a:r>
          </a:p>
          <a:p>
            <a:pPr marL="1714500" lvl="3" indent="-342900">
              <a:buFont typeface="Wingdings" panose="05000000000000000000" pitchFamily="2" charset="2"/>
              <a:buChar char="Ø"/>
            </a:pPr>
            <a:r>
              <a:rPr lang="en-US" sz="2400" dirty="0"/>
              <a:t>Charter packet is not expired.</a:t>
            </a:r>
          </a:p>
          <a:p>
            <a:pPr marL="1714500" lvl="3" indent="-342900">
              <a:buFont typeface="Wingdings" panose="05000000000000000000" pitchFamily="2" charset="2"/>
              <a:buChar char="Ø"/>
            </a:pPr>
            <a:r>
              <a:rPr lang="en-US" sz="2400" dirty="0"/>
              <a:t>Insurance/Waiver is not expired.</a:t>
            </a:r>
          </a:p>
          <a:p>
            <a:pPr marL="1714500" lvl="3" indent="-342900">
              <a:buFont typeface="Wingdings" panose="05000000000000000000" pitchFamily="2" charset="2"/>
              <a:buChar char="Ø"/>
            </a:pPr>
            <a:r>
              <a:rPr lang="en-US" sz="2400" dirty="0"/>
              <a:t>Minutes and Financial’ s statements have been turned in for each quarter.</a:t>
            </a:r>
          </a:p>
          <a:p>
            <a:pPr lvl="3"/>
            <a:r>
              <a:rPr lang="en-US" sz="2400" b="1" dirty="0"/>
              <a:t>                                       </a:t>
            </a:r>
            <a:r>
              <a:rPr lang="en-US" sz="2400" b="1" u="sng" dirty="0"/>
              <a:t>Quarterly Schedule</a:t>
            </a:r>
          </a:p>
          <a:p>
            <a:pPr marL="2171700" lvl="4" indent="-342900">
              <a:buFont typeface="Wingdings" panose="05000000000000000000" pitchFamily="2" charset="2"/>
              <a:buChar char="Ø"/>
            </a:pPr>
            <a:r>
              <a:rPr lang="en-US" sz="2400" b="1" dirty="0"/>
              <a:t>1 Jan – 31 March</a:t>
            </a:r>
          </a:p>
          <a:p>
            <a:pPr marL="2628900" lvl="5" indent="-342900">
              <a:buFont typeface="Wingdings" panose="05000000000000000000" pitchFamily="2" charset="2"/>
              <a:buChar char="ü"/>
            </a:pPr>
            <a:r>
              <a:rPr lang="en-US" sz="2400" b="1" dirty="0"/>
              <a:t>  </a:t>
            </a:r>
            <a:r>
              <a:rPr lang="en-US" sz="2400" dirty="0"/>
              <a:t>Minutes and Financial’ s statements due no later than </a:t>
            </a:r>
            <a:r>
              <a:rPr lang="en-US" sz="2400" b="1" dirty="0"/>
              <a:t>15 April</a:t>
            </a:r>
          </a:p>
          <a:p>
            <a:pPr marL="2171700" lvl="4" indent="-342900">
              <a:buFont typeface="Wingdings" panose="05000000000000000000" pitchFamily="2" charset="2"/>
              <a:buChar char="Ø"/>
            </a:pPr>
            <a:r>
              <a:rPr lang="en-US" sz="2400" b="1" dirty="0"/>
              <a:t>1 April – 30 June</a:t>
            </a:r>
          </a:p>
          <a:p>
            <a:pPr marL="2628900" lvl="5" indent="-342900">
              <a:buFont typeface="Wingdings" panose="05000000000000000000" pitchFamily="2" charset="2"/>
              <a:buChar char="ü"/>
            </a:pPr>
            <a:r>
              <a:rPr lang="en-US" sz="2400" b="1" dirty="0"/>
              <a:t> </a:t>
            </a:r>
            <a:r>
              <a:rPr lang="en-US" sz="2400" dirty="0"/>
              <a:t>Minutes and Financial’ s statements due no later than </a:t>
            </a:r>
            <a:r>
              <a:rPr lang="en-US" sz="2400" b="1" dirty="0"/>
              <a:t>15 July</a:t>
            </a:r>
          </a:p>
          <a:p>
            <a:pPr marL="2171700" lvl="4" indent="-342900">
              <a:buFont typeface="Wingdings" panose="05000000000000000000" pitchFamily="2" charset="2"/>
              <a:buChar char="Ø"/>
            </a:pPr>
            <a:r>
              <a:rPr lang="en-US" sz="2400" b="1" dirty="0"/>
              <a:t>1 July – 30 Sept</a:t>
            </a:r>
          </a:p>
          <a:p>
            <a:pPr marL="2628900" lvl="5" indent="-342900">
              <a:buFont typeface="Wingdings" panose="05000000000000000000" pitchFamily="2" charset="2"/>
              <a:buChar char="ü"/>
            </a:pPr>
            <a:r>
              <a:rPr lang="en-US" sz="2400" dirty="0"/>
              <a:t>Minutes and Financial’ s statements due no later than </a:t>
            </a:r>
            <a:r>
              <a:rPr lang="en-US" sz="2400" b="1" dirty="0"/>
              <a:t>15 Oct</a:t>
            </a:r>
          </a:p>
          <a:p>
            <a:pPr marL="2171700" lvl="4" indent="-342900">
              <a:buFont typeface="Wingdings" panose="05000000000000000000" pitchFamily="2" charset="2"/>
              <a:buChar char="Ø"/>
            </a:pPr>
            <a:r>
              <a:rPr lang="en-US" sz="2400" b="1" dirty="0"/>
              <a:t>1 Oct – 31 Dec</a:t>
            </a:r>
          </a:p>
          <a:p>
            <a:pPr marL="2628900" lvl="5" indent="-342900">
              <a:buFont typeface="Wingdings" panose="05000000000000000000" pitchFamily="2" charset="2"/>
              <a:buChar char="ü"/>
            </a:pPr>
            <a:r>
              <a:rPr lang="en-US" sz="2400" dirty="0"/>
              <a:t>Minutes and Financial’ s statements due no later than </a:t>
            </a:r>
            <a:r>
              <a:rPr lang="en-US" sz="2400" b="1" dirty="0"/>
              <a:t>15 Jan</a:t>
            </a:r>
          </a:p>
          <a:p>
            <a:pPr lvl="4"/>
            <a:r>
              <a:rPr lang="en-US" sz="2400" dirty="0"/>
              <a:t>				</a:t>
            </a:r>
          </a:p>
          <a:p>
            <a:pPr lvl="2"/>
            <a:endParaRPr lang="en-US" sz="2400" dirty="0"/>
          </a:p>
        </p:txBody>
      </p:sp>
      <p:pic>
        <p:nvPicPr>
          <p:cNvPr id="7" name="Picture 6"/>
          <p:cNvPicPr>
            <a:picLocks noChangeAspect="1"/>
          </p:cNvPicPr>
          <p:nvPr/>
        </p:nvPicPr>
        <p:blipFill>
          <a:blip r:embed="rId2"/>
          <a:stretch>
            <a:fillRect/>
          </a:stretch>
        </p:blipFill>
        <p:spPr>
          <a:xfrm>
            <a:off x="441943" y="1138604"/>
            <a:ext cx="11211516" cy="60965"/>
          </a:xfrm>
          <a:prstGeom prst="rect">
            <a:avLst/>
          </a:prstGeom>
        </p:spPr>
      </p:pic>
      <p:sp>
        <p:nvSpPr>
          <p:cNvPr id="9" name="Rectangle 8"/>
          <p:cNvSpPr/>
          <p:nvPr/>
        </p:nvSpPr>
        <p:spPr>
          <a:xfrm>
            <a:off x="-413490" y="430128"/>
            <a:ext cx="12922382" cy="769441"/>
          </a:xfrm>
          <a:prstGeom prst="rect">
            <a:avLst/>
          </a:prstGeom>
        </p:spPr>
        <p:txBody>
          <a:bodyPr wrap="square">
            <a:spAutoFit/>
          </a:bodyPr>
          <a:lstStyle/>
          <a:p>
            <a:pPr algn="ctr"/>
            <a:r>
              <a:rPr lang="en-US" sz="4400" b="1" dirty="0">
                <a:solidFill>
                  <a:srgbClr val="00297A"/>
                </a:solidFill>
              </a:rPr>
              <a:t>How To Stay Compliant</a:t>
            </a:r>
            <a:endParaRPr lang="en-US" sz="4400" dirty="0"/>
          </a:p>
        </p:txBody>
      </p:sp>
    </p:spTree>
    <p:extLst>
      <p:ext uri="{BB962C8B-B14F-4D97-AF65-F5344CB8AC3E}">
        <p14:creationId xmlns:p14="http://schemas.microsoft.com/office/powerpoint/2010/main" val="27767439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DE1963D2E3EF48B942742CF8C1C212" ma:contentTypeVersion="10" ma:contentTypeDescription="Create a new document." ma:contentTypeScope="" ma:versionID="8baa81114cd322ea2a61beec5e049b97">
  <xsd:schema xmlns:xsd="http://www.w3.org/2001/XMLSchema" xmlns:xs="http://www.w3.org/2001/XMLSchema" xmlns:p="http://schemas.microsoft.com/office/2006/metadata/properties" xmlns:ns3="60856228-c527-4737-916f-f848fcc49348" xmlns:ns4="a251de9e-27ab-483a-ac74-1b3856b51251" targetNamespace="http://schemas.microsoft.com/office/2006/metadata/properties" ma:root="true" ma:fieldsID="c4766b52bcdae12a010f627df9a3fc08" ns3:_="" ns4:_="">
    <xsd:import namespace="60856228-c527-4737-916f-f848fcc49348"/>
    <xsd:import namespace="a251de9e-27ab-483a-ac74-1b3856b5125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56228-c527-4737-916f-f848fcc493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251de9e-27ab-483a-ac74-1b3856b51251"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2EAE37-6C7E-4062-9C68-1E655A08D8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56228-c527-4737-916f-f848fcc49348"/>
    <ds:schemaRef ds:uri="a251de9e-27ab-483a-ac74-1b3856b512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B8EFA8-D93D-40CB-968F-5C8802B4C9C4}">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a251de9e-27ab-483a-ac74-1b3856b51251"/>
    <ds:schemaRef ds:uri="60856228-c527-4737-916f-f848fcc49348"/>
    <ds:schemaRef ds:uri="http://www.w3.org/XML/1998/namespace"/>
  </ds:schemaRefs>
</ds:datastoreItem>
</file>

<file path=customXml/itemProps3.xml><?xml version="1.0" encoding="utf-8"?>
<ds:datastoreItem xmlns:ds="http://schemas.openxmlformats.org/officeDocument/2006/customXml" ds:itemID="{020E0A6A-7267-4E27-BFDE-D1B7EE5E733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1162</TotalTime>
  <Words>2507</Words>
  <Application>Microsoft Office PowerPoint</Application>
  <PresentationFormat>Widescreen</PresentationFormat>
  <Paragraphs>322</Paragraphs>
  <Slides>30</Slides>
  <Notes>7</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30</vt:i4>
      </vt:variant>
    </vt:vector>
  </HeadingPairs>
  <TitlesOfParts>
    <vt:vector size="45" baseType="lpstr">
      <vt:lpstr>Abadi MT Condensed Light</vt:lpstr>
      <vt:lpstr>Adobe Gothic Std B</vt:lpstr>
      <vt:lpstr>Arial</vt:lpstr>
      <vt:lpstr>Calibri</vt:lpstr>
      <vt:lpstr>Calibri Light</vt:lpstr>
      <vt:lpstr>Century Schoolbook</vt:lpstr>
      <vt:lpstr>Constantia</vt:lpstr>
      <vt:lpstr>Segoe UI Symbol</vt:lpstr>
      <vt:lpstr>Times New Roman</vt:lpstr>
      <vt:lpstr>Trebuchet MS</vt:lpstr>
      <vt:lpstr>Wingdings</vt:lpstr>
      <vt:lpstr>Wingdings 2</vt:lpstr>
      <vt:lpstr>Wingdings 3</vt:lpstr>
      <vt:lpstr>Flow</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Looking to have a 5K?</vt:lpstr>
      <vt:lpstr>Looking to have a 5K?</vt:lpstr>
      <vt:lpstr>Looking to have a 5K?</vt:lpstr>
      <vt:lpstr>Looking to do a Bagging Fund Raiser </vt:lpstr>
      <vt:lpstr>PowerPoint Presentation</vt:lpstr>
      <vt:lpstr>Gift Wrapping</vt:lpstr>
      <vt:lpstr> Fundraising During the CFC and AFAF </vt:lpstr>
      <vt:lpstr>   Fundraising – “ For Us By Us” </vt:lpstr>
      <vt:lpstr>   Fundraising – Raffles </vt:lpstr>
      <vt:lpstr>Soliciting Donations </vt:lpstr>
      <vt:lpstr>Fundraising - CFC &amp; AFAF </vt:lpstr>
      <vt:lpstr>86th Force Support Squadron</vt:lpstr>
      <vt:lpstr>Unite Program Intent</vt:lpstr>
      <vt:lpstr>Goals and Objectives</vt:lpstr>
      <vt:lpstr>Concept of Operations</vt:lpstr>
      <vt:lpstr>Ready to Execute Programs</vt:lpstr>
      <vt:lpstr>Unit Developed Programs</vt:lpstr>
      <vt:lpstr>Food Options/Ideas</vt:lpstr>
      <vt:lpstr>Questions?</vt:lpstr>
    </vt:vector>
  </TitlesOfParts>
  <Company>U.S. Department of Defense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ANKE BUCK</dc:title>
  <dc:creator>ENNIS, MATTHEW S NF-04 USAF USAFE 86 FSS/FSR</dc:creator>
  <cp:lastModifiedBy>JENNINGS, CATHERINE A NF-02 USAF USAFE 86 FSS/FSR</cp:lastModifiedBy>
  <cp:revision>55</cp:revision>
  <dcterms:created xsi:type="dcterms:W3CDTF">2018-07-24T12:22:17Z</dcterms:created>
  <dcterms:modified xsi:type="dcterms:W3CDTF">2022-09-20T07:12:03Z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0x0101005CDE1963D2E3EF48B942742CF8C1C212</vt:lpwstr>
  </property>
</Properties>
</file>