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8" r:id="rId5"/>
    <p:sldId id="260" r:id="rId6"/>
    <p:sldId id="283" r:id="rId7"/>
    <p:sldId id="259" r:id="rId8"/>
    <p:sldId id="261" r:id="rId9"/>
    <p:sldId id="263" r:id="rId10"/>
    <p:sldId id="266" r:id="rId11"/>
    <p:sldId id="264" r:id="rId12"/>
    <p:sldId id="282" r:id="rId13"/>
    <p:sldId id="265" r:id="rId14"/>
    <p:sldId id="272" r:id="rId15"/>
    <p:sldId id="285" r:id="rId16"/>
    <p:sldId id="286" r:id="rId17"/>
    <p:sldId id="287" r:id="rId18"/>
    <p:sldId id="288" r:id="rId19"/>
    <p:sldId id="289" r:id="rId20"/>
    <p:sldId id="290" r:id="rId21"/>
    <p:sldId id="291" r:id="rId22"/>
    <p:sldId id="292" r:id="rId23"/>
    <p:sldId id="293" r:id="rId24"/>
    <p:sldId id="294" r:id="rId25"/>
    <p:sldId id="295" r:id="rId26"/>
    <p:sldId id="276" r:id="rId27"/>
    <p:sldId id="284"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snapToGrid="0">
      <p:cViewPr varScale="1">
        <p:scale>
          <a:sx n="66" d="100"/>
          <a:sy n="66" d="100"/>
        </p:scale>
        <p:origin x="859"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78340-8D38-409D-90A6-4F81D74A0FF7}"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E064F-2C6C-4F14-AABF-688A883E0DC6}" type="slidenum">
              <a:rPr lang="en-US" smtClean="0"/>
              <a:t>‹#›</a:t>
            </a:fld>
            <a:endParaRPr lang="en-US"/>
          </a:p>
        </p:txBody>
      </p:sp>
    </p:spTree>
    <p:extLst>
      <p:ext uri="{BB962C8B-B14F-4D97-AF65-F5344CB8AC3E}">
        <p14:creationId xmlns:p14="http://schemas.microsoft.com/office/powerpoint/2010/main" val="146396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18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91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4/29/2021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328938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821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067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1870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4/29/2021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887288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4504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3382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232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4697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5947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41369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1"/>
            </a:gs>
            <a:gs pos="93000">
              <a:schemeClr val="tx2">
                <a:lumMod val="40000"/>
                <a:lumOff val="60000"/>
              </a:schemeClr>
            </a:gs>
            <a:gs pos="50000">
              <a:schemeClr val="accent3">
                <a:lumMod val="40000"/>
                <a:lumOff val="60000"/>
              </a:schemeClr>
            </a:gs>
            <a:gs pos="7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4/29/2021</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221034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3057" cy="2078916"/>
          </a:xfrm>
          <a:prstGeom prst="rect">
            <a:avLst/>
          </a:prstGeom>
        </p:spPr>
      </p:pic>
      <p:sp>
        <p:nvSpPr>
          <p:cNvPr id="9" name="TextBox 8"/>
          <p:cNvSpPr txBox="1"/>
          <p:nvPr/>
        </p:nvSpPr>
        <p:spPr>
          <a:xfrm>
            <a:off x="1" y="4341074"/>
            <a:ext cx="12192000" cy="2123658"/>
          </a:xfrm>
          <a:prstGeom prst="rect">
            <a:avLst/>
          </a:prstGeom>
          <a:noFill/>
        </p:spPr>
        <p:txBody>
          <a:bodyPr wrap="square" rtlCol="0">
            <a:spAutoFit/>
          </a:bodyPr>
          <a:lstStyle/>
          <a:p>
            <a:pPr algn="ctr"/>
            <a:r>
              <a:rPr lang="en-US" sz="4400" dirty="0" smtClean="0"/>
              <a:t>to our </a:t>
            </a:r>
          </a:p>
          <a:p>
            <a:pPr algn="ctr"/>
            <a:r>
              <a:rPr lang="en-US" sz="4400" dirty="0" smtClean="0"/>
              <a:t>3</a:t>
            </a:r>
            <a:r>
              <a:rPr lang="en-US" sz="4400" baseline="30000" dirty="0" smtClean="0"/>
              <a:t>rd</a:t>
            </a:r>
            <a:r>
              <a:rPr lang="en-US" sz="4400" dirty="0" smtClean="0"/>
              <a:t> Quarter Meeting</a:t>
            </a:r>
          </a:p>
          <a:p>
            <a:pPr algn="ctr"/>
            <a:r>
              <a:rPr lang="en-US" sz="4400" dirty="0" smtClean="0"/>
              <a:t>April 28, 2021</a:t>
            </a:r>
          </a:p>
        </p:txBody>
      </p:sp>
      <p:sp>
        <p:nvSpPr>
          <p:cNvPr id="2" name="TextBox 1"/>
          <p:cNvSpPr txBox="1"/>
          <p:nvPr/>
        </p:nvSpPr>
        <p:spPr>
          <a:xfrm>
            <a:off x="2311415" y="2240499"/>
            <a:ext cx="8079287" cy="1938992"/>
          </a:xfrm>
          <a:prstGeom prst="rect">
            <a:avLst/>
          </a:prstGeom>
          <a:noFill/>
        </p:spPr>
        <p:txBody>
          <a:bodyPr wrap="square" rtlCol="0">
            <a:spAutoFit/>
          </a:bodyPr>
          <a:lstStyle/>
          <a:p>
            <a:pPr algn="ctr"/>
            <a:r>
              <a:rPr lang="en-US" sz="6000" b="1" dirty="0" smtClean="0">
                <a:ln w="13462">
                  <a:solidFill>
                    <a:schemeClr val="bg1"/>
                  </a:solidFill>
                  <a:prstDash val="solid"/>
                </a:ln>
                <a:solidFill>
                  <a:srgbClr val="0070C0"/>
                </a:solidFill>
                <a:effectLst>
                  <a:outerShdw dist="38100" dir="2700000" algn="bl" rotWithShape="0">
                    <a:schemeClr val="accent5"/>
                  </a:outerShdw>
                </a:effectLst>
              </a:rPr>
              <a:t>Welcome </a:t>
            </a:r>
          </a:p>
          <a:p>
            <a:pPr algn="ctr"/>
            <a:r>
              <a:rPr lang="en-US" sz="6000" b="1" dirty="0" smtClean="0">
                <a:ln w="13462">
                  <a:solidFill>
                    <a:schemeClr val="bg1"/>
                  </a:solidFill>
                  <a:prstDash val="solid"/>
                </a:ln>
                <a:solidFill>
                  <a:srgbClr val="0070C0"/>
                </a:solidFill>
                <a:effectLst>
                  <a:outerShdw dist="38100" dir="2700000" algn="bl" rotWithShape="0">
                    <a:schemeClr val="accent5"/>
                  </a:outerShdw>
                </a:effectLst>
              </a:rPr>
              <a:t>Private </a:t>
            </a:r>
            <a:r>
              <a:rPr lang="en-US" sz="6000" b="1" dirty="0">
                <a:ln w="13462">
                  <a:solidFill>
                    <a:schemeClr val="bg1"/>
                  </a:solidFill>
                  <a:prstDash val="solid"/>
                </a:ln>
                <a:solidFill>
                  <a:srgbClr val="0070C0"/>
                </a:solidFill>
                <a:effectLst>
                  <a:outerShdw dist="38100" dir="2700000" algn="bl" rotWithShape="0">
                    <a:schemeClr val="accent5"/>
                  </a:outerShdw>
                </a:effectLst>
              </a:rPr>
              <a:t>Organizations</a:t>
            </a:r>
            <a:endParaRPr lang="en-US" sz="6000" dirty="0">
              <a:solidFill>
                <a:srgbClr val="0070C0"/>
              </a:solidFill>
            </a:endParaRPr>
          </a:p>
        </p:txBody>
      </p:sp>
    </p:spTree>
    <p:extLst>
      <p:ext uri="{BB962C8B-B14F-4D97-AF65-F5344CB8AC3E}">
        <p14:creationId xmlns:p14="http://schemas.microsoft.com/office/powerpoint/2010/main" val="269625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algn="ctr"/>
            <a:endParaRPr lang="en-US" sz="4000" b="1" dirty="0">
              <a:solidFill>
                <a:srgbClr val="00297A"/>
              </a:solidFill>
            </a:endParaRP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325630" y="697630"/>
            <a:ext cx="11327829" cy="6494085"/>
          </a:xfrm>
          <a:prstGeom prst="rect">
            <a:avLst/>
          </a:prstGeom>
          <a:noFill/>
        </p:spPr>
        <p:txBody>
          <a:bodyPr wrap="square" rtlCol="0">
            <a:spAutoFit/>
          </a:bodyPr>
          <a:lstStyle/>
          <a:p>
            <a:pPr lvl="3"/>
            <a:endParaRPr lang="en-US" sz="2800" dirty="0"/>
          </a:p>
          <a:p>
            <a:pPr marL="1257300" lvl="2" indent="-342900">
              <a:buFont typeface="Wingdings" panose="05000000000000000000" pitchFamily="2" charset="2"/>
              <a:buChar char="v"/>
            </a:pPr>
            <a:r>
              <a:rPr lang="en-US" sz="2800" dirty="0"/>
              <a:t> </a:t>
            </a:r>
            <a:r>
              <a:rPr lang="en-US" sz="2800" b="1" dirty="0"/>
              <a:t>Official </a:t>
            </a:r>
            <a:r>
              <a:rPr lang="en-US" sz="2800" b="1" dirty="0" smtClean="0"/>
              <a:t>Organization</a:t>
            </a:r>
          </a:p>
          <a:p>
            <a:pPr marL="1714500" lvl="3" indent="-342900">
              <a:buFont typeface="Wingdings" panose="05000000000000000000" pitchFamily="2" charset="2"/>
              <a:buChar char="Ø"/>
            </a:pPr>
            <a:r>
              <a:rPr lang="en-US" sz="2400" dirty="0" smtClean="0"/>
              <a:t>Charter packet is not expired.</a:t>
            </a:r>
          </a:p>
          <a:p>
            <a:pPr marL="1714500" lvl="3" indent="-342900">
              <a:buFont typeface="Wingdings" panose="05000000000000000000" pitchFamily="2" charset="2"/>
              <a:buChar char="Ø"/>
            </a:pPr>
            <a:r>
              <a:rPr lang="en-US" sz="2400" dirty="0" smtClean="0"/>
              <a:t>Insurance/Waiver is not expired.</a:t>
            </a:r>
          </a:p>
          <a:p>
            <a:pPr marL="1714500" lvl="3" indent="-342900">
              <a:buFont typeface="Wingdings" panose="05000000000000000000" pitchFamily="2" charset="2"/>
              <a:buChar char="Ø"/>
            </a:pPr>
            <a:r>
              <a:rPr lang="en-US" sz="2400" dirty="0" smtClean="0"/>
              <a:t>Minutes and Financial’ s statements have been turned in for each quarter.</a:t>
            </a:r>
          </a:p>
          <a:p>
            <a:pPr lvl="3"/>
            <a:r>
              <a:rPr lang="en-US" sz="2400" b="1" dirty="0" smtClean="0"/>
              <a:t>                                       </a:t>
            </a:r>
            <a:r>
              <a:rPr lang="en-US" sz="2400" b="1" u="sng" dirty="0" smtClean="0"/>
              <a:t>Quarterly Schedule</a:t>
            </a:r>
            <a:endParaRPr lang="en-US" sz="2400" b="1" u="sng" dirty="0"/>
          </a:p>
          <a:p>
            <a:pPr marL="2171700" lvl="4" indent="-342900">
              <a:buFont typeface="Wingdings" panose="05000000000000000000" pitchFamily="2" charset="2"/>
              <a:buChar char="Ø"/>
            </a:pPr>
            <a:r>
              <a:rPr lang="en-US" sz="2400" b="1" dirty="0"/>
              <a:t>1 Jan – 31 March</a:t>
            </a:r>
          </a:p>
          <a:p>
            <a:pPr marL="2628900" lvl="5" indent="-342900">
              <a:buFont typeface="Wingdings" panose="05000000000000000000" pitchFamily="2" charset="2"/>
              <a:buChar char="ü"/>
            </a:pPr>
            <a:r>
              <a:rPr lang="en-US" sz="2400" b="1" dirty="0"/>
              <a:t>  </a:t>
            </a:r>
            <a:r>
              <a:rPr lang="en-US" sz="2400" dirty="0"/>
              <a:t>Minutes and Financial’ s statements due no later than </a:t>
            </a:r>
            <a:r>
              <a:rPr lang="en-US" sz="2400" b="1" dirty="0"/>
              <a:t>15 April</a:t>
            </a:r>
          </a:p>
          <a:p>
            <a:pPr marL="2171700" lvl="4" indent="-342900">
              <a:buFont typeface="Wingdings" panose="05000000000000000000" pitchFamily="2" charset="2"/>
              <a:buChar char="Ø"/>
            </a:pPr>
            <a:r>
              <a:rPr lang="en-US" sz="2400" b="1" dirty="0"/>
              <a:t>1 April – 30 June</a:t>
            </a:r>
          </a:p>
          <a:p>
            <a:pPr marL="2628900" lvl="5" indent="-342900">
              <a:buFont typeface="Wingdings" panose="05000000000000000000" pitchFamily="2" charset="2"/>
              <a:buChar char="ü"/>
            </a:pPr>
            <a:r>
              <a:rPr lang="en-US" sz="2400" b="1" dirty="0"/>
              <a:t> </a:t>
            </a:r>
            <a:r>
              <a:rPr lang="en-US" sz="2400" dirty="0"/>
              <a:t>Minutes and Financial’ s statements due no later than </a:t>
            </a:r>
            <a:r>
              <a:rPr lang="en-US" sz="2400" b="1" dirty="0"/>
              <a:t>15 July</a:t>
            </a:r>
          </a:p>
          <a:p>
            <a:pPr marL="2171700" lvl="4" indent="-342900">
              <a:buFont typeface="Wingdings" panose="05000000000000000000" pitchFamily="2" charset="2"/>
              <a:buChar char="Ø"/>
            </a:pPr>
            <a:r>
              <a:rPr lang="en-US" sz="2400" b="1" dirty="0"/>
              <a:t>1 July – 30 Sept</a:t>
            </a:r>
          </a:p>
          <a:p>
            <a:pPr marL="2628900" lvl="5" indent="-342900">
              <a:buFont typeface="Wingdings" panose="05000000000000000000" pitchFamily="2" charset="2"/>
              <a:buChar char="ü"/>
            </a:pPr>
            <a:r>
              <a:rPr lang="en-US" sz="2400" dirty="0"/>
              <a:t>Minutes and Financial’ s statements due no later than </a:t>
            </a:r>
            <a:r>
              <a:rPr lang="en-US" sz="2400" b="1" dirty="0"/>
              <a:t>15 Oct</a:t>
            </a:r>
          </a:p>
          <a:p>
            <a:pPr marL="2171700" lvl="4" indent="-342900">
              <a:buFont typeface="Wingdings" panose="05000000000000000000" pitchFamily="2" charset="2"/>
              <a:buChar char="Ø"/>
            </a:pPr>
            <a:r>
              <a:rPr lang="en-US" sz="2400" b="1" dirty="0"/>
              <a:t>1 Oct – 31 Dec</a:t>
            </a:r>
          </a:p>
          <a:p>
            <a:pPr marL="2628900" lvl="5" indent="-342900">
              <a:buFont typeface="Wingdings" panose="05000000000000000000" pitchFamily="2" charset="2"/>
              <a:buChar char="ü"/>
            </a:pPr>
            <a:r>
              <a:rPr lang="en-US" sz="2400" dirty="0"/>
              <a:t>Minutes and Financial’ s statements due no later than </a:t>
            </a:r>
            <a:r>
              <a:rPr lang="en-US" sz="2400" b="1" dirty="0"/>
              <a:t>15 Jan</a:t>
            </a:r>
          </a:p>
          <a:p>
            <a:pPr lvl="4"/>
            <a:r>
              <a:rPr lang="en-US" sz="2400" dirty="0"/>
              <a:t>				</a:t>
            </a:r>
          </a:p>
          <a:p>
            <a:pPr lvl="2"/>
            <a:endParaRPr lang="en-US" sz="2400" dirty="0"/>
          </a:p>
        </p:txBody>
      </p:sp>
      <p:pic>
        <p:nvPicPr>
          <p:cNvPr id="7" name="Picture 6"/>
          <p:cNvPicPr>
            <a:picLocks noChangeAspect="1"/>
          </p:cNvPicPr>
          <p:nvPr/>
        </p:nvPicPr>
        <p:blipFill>
          <a:blip r:embed="rId2"/>
          <a:stretch>
            <a:fillRect/>
          </a:stretch>
        </p:blipFill>
        <p:spPr>
          <a:xfrm>
            <a:off x="441943" y="1138604"/>
            <a:ext cx="11211516" cy="60965"/>
          </a:xfrm>
          <a:prstGeom prst="rect">
            <a:avLst/>
          </a:prstGeom>
        </p:spPr>
      </p:pic>
      <p:sp>
        <p:nvSpPr>
          <p:cNvPr id="9" name="Rectangle 8"/>
          <p:cNvSpPr/>
          <p:nvPr/>
        </p:nvSpPr>
        <p:spPr>
          <a:xfrm>
            <a:off x="-413490" y="430128"/>
            <a:ext cx="12922382" cy="769441"/>
          </a:xfrm>
          <a:prstGeom prst="rect">
            <a:avLst/>
          </a:prstGeom>
        </p:spPr>
        <p:txBody>
          <a:bodyPr wrap="square">
            <a:spAutoFit/>
          </a:bodyPr>
          <a:lstStyle/>
          <a:p>
            <a:pPr algn="ctr"/>
            <a:r>
              <a:rPr lang="en-US" sz="4400" b="1" dirty="0" smtClean="0">
                <a:solidFill>
                  <a:srgbClr val="00297A"/>
                </a:solidFill>
              </a:rPr>
              <a:t>How To Stay Compliant</a:t>
            </a:r>
            <a:endParaRPr lang="en-US" sz="4400" dirty="0"/>
          </a:p>
        </p:txBody>
      </p:sp>
    </p:spTree>
    <p:extLst>
      <p:ext uri="{BB962C8B-B14F-4D97-AF65-F5344CB8AC3E}">
        <p14:creationId xmlns:p14="http://schemas.microsoft.com/office/powerpoint/2010/main" val="2776743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algn="ctr"/>
            <a:endParaRPr lang="en-US" sz="4000" b="1" dirty="0">
              <a:solidFill>
                <a:srgbClr val="00297A"/>
              </a:solidFill>
            </a:endParaRP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26034" cy="6923315"/>
          </a:xfrm>
          <a:prstGeom prst="rect">
            <a:avLst/>
          </a:prstGeom>
        </p:spPr>
      </p:pic>
      <p:sp>
        <p:nvSpPr>
          <p:cNvPr id="14" name="Down Arrow 13"/>
          <p:cNvSpPr/>
          <p:nvPr/>
        </p:nvSpPr>
        <p:spPr>
          <a:xfrm>
            <a:off x="2633210" y="4056089"/>
            <a:ext cx="67926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034" y="0"/>
            <a:ext cx="6365966" cy="6858000"/>
          </a:xfrm>
          <a:prstGeom prst="rect">
            <a:avLst/>
          </a:prstGeom>
        </p:spPr>
      </p:pic>
      <p:sp>
        <p:nvSpPr>
          <p:cNvPr id="17" name="Right Arrow 16"/>
          <p:cNvSpPr/>
          <p:nvPr/>
        </p:nvSpPr>
        <p:spPr>
          <a:xfrm>
            <a:off x="5826034" y="5734595"/>
            <a:ext cx="246105"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096000" y="4350004"/>
            <a:ext cx="461555" cy="413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65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97A"/>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296"/>
                </a:solidFill>
                <a:effectLst/>
                <a:uLnTx/>
                <a:uFillTx/>
                <a:latin typeface="Adobe Gothic Std B" panose="020B0800000000000000" pitchFamily="34" charset="-128"/>
                <a:ea typeface="Adobe Gothic Std B" panose="020B0800000000000000" pitchFamily="34" charset="-128"/>
                <a:cs typeface="+mn-cs"/>
              </a:rPr>
              <a:t/>
            </a:r>
            <a:br>
              <a:rPr kumimoji="0" lang="en-US" sz="3600" b="1" i="0" u="none" strike="noStrike" kern="1200" cap="none" spc="0" normalizeH="0" baseline="0" noProof="0" dirty="0">
                <a:ln>
                  <a:noFill/>
                </a:ln>
                <a:solidFill>
                  <a:srgbClr val="003296"/>
                </a:solidFill>
                <a:effectLst/>
                <a:uLnTx/>
                <a:uFillTx/>
                <a:latin typeface="Adobe Gothic Std B" panose="020B0800000000000000" pitchFamily="34" charset="-128"/>
                <a:ea typeface="Adobe Gothic Std B" panose="020B0800000000000000" pitchFamily="34" charset="-128"/>
                <a:cs typeface="+mn-cs"/>
              </a:rPr>
            </a:br>
            <a:endParaRPr kumimoji="0" lang="en-US" sz="36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7" name="Picture 6"/>
          <p:cNvPicPr>
            <a:picLocks noChangeAspect="1"/>
          </p:cNvPicPr>
          <p:nvPr/>
        </p:nvPicPr>
        <p:blipFill>
          <a:blip r:embed="rId2"/>
          <a:stretch>
            <a:fillRect/>
          </a:stretch>
        </p:blipFill>
        <p:spPr>
          <a:xfrm>
            <a:off x="490242" y="1082943"/>
            <a:ext cx="11211516" cy="60965"/>
          </a:xfrm>
          <a:prstGeom prst="rect">
            <a:avLst/>
          </a:prstGeom>
        </p:spPr>
      </p:pic>
      <p:sp>
        <p:nvSpPr>
          <p:cNvPr id="5" name="Title 4"/>
          <p:cNvSpPr>
            <a:spLocks noGrp="1"/>
          </p:cNvSpPr>
          <p:nvPr>
            <p:ph type="title"/>
          </p:nvPr>
        </p:nvSpPr>
        <p:spPr>
          <a:xfrm>
            <a:off x="791737" y="-39553"/>
            <a:ext cx="9958039" cy="1162050"/>
          </a:xfrm>
        </p:spPr>
        <p:txBody>
          <a:bodyPr>
            <a:noAutofit/>
          </a:bodyPr>
          <a:lstStyle/>
          <a:p>
            <a:pPr algn="ctr"/>
            <a:r>
              <a:rPr lang="en-US" sz="7200" b="1" dirty="0">
                <a:solidFill>
                  <a:srgbClr val="00297A"/>
                </a:solidFill>
                <a:latin typeface="Times New Roman" panose="02020603050405020304" pitchFamily="18" charset="0"/>
                <a:cs typeface="Times New Roman" panose="02020603050405020304" pitchFamily="18" charset="0"/>
              </a:rPr>
              <a:t> </a:t>
            </a:r>
            <a:r>
              <a:rPr lang="en-US" sz="4400" b="1" dirty="0">
                <a:solidFill>
                  <a:srgbClr val="00297A"/>
                </a:solidFill>
                <a:latin typeface="Times New Roman" panose="02020603050405020304" pitchFamily="18" charset="0"/>
                <a:cs typeface="Times New Roman" panose="02020603050405020304" pitchFamily="18" charset="0"/>
              </a:rPr>
              <a:t>Legal Issues and Private Organizations </a:t>
            </a:r>
            <a:endParaRPr lang="en-US" sz="7200" dirty="0">
              <a:solidFill>
                <a:srgbClr val="002060"/>
              </a:solidFill>
              <a:latin typeface="Times New Roman" panose="02020603050405020304" pitchFamily="18" charset="0"/>
              <a:cs typeface="Times New Roman" panose="02020603050405020304" pitchFamily="18" charset="0"/>
            </a:endParaRPr>
          </a:p>
        </p:txBody>
      </p:sp>
      <p:sp>
        <p:nvSpPr>
          <p:cNvPr id="10" name="Text Placeholder 9"/>
          <p:cNvSpPr>
            <a:spLocks noGrp="1"/>
          </p:cNvSpPr>
          <p:nvPr>
            <p:ph type="body" idx="2"/>
          </p:nvPr>
        </p:nvSpPr>
        <p:spPr>
          <a:xfrm>
            <a:off x="287079" y="1446028"/>
            <a:ext cx="7396111" cy="4802372"/>
          </a:xfrm>
        </p:spPr>
        <p:txBody>
          <a:bodyPr>
            <a:normAutofit/>
          </a:bodyPr>
          <a:lstStyle/>
          <a:p>
            <a:pPr marL="514350" indent="-514350">
              <a:buClr>
                <a:srgbClr val="002060"/>
              </a:buClr>
              <a:buSzPct val="99000"/>
              <a:buFont typeface="+mj-lt"/>
              <a:buAutoNum type="arabicPeriod"/>
            </a:pPr>
            <a:r>
              <a:rPr lang="en-US" sz="3200" dirty="0" smtClean="0">
                <a:solidFill>
                  <a:srgbClr val="002060"/>
                </a:solidFill>
                <a:latin typeface="Times New Roman" panose="02020603050405020304" pitchFamily="18" charset="0"/>
                <a:cs typeface="Times New Roman" panose="02020603050405020304" pitchFamily="18" charset="0"/>
              </a:rPr>
              <a:t>Establishing your private organization and the requirements </a:t>
            </a:r>
          </a:p>
          <a:p>
            <a:pPr marL="514350" indent="-514350">
              <a:buClr>
                <a:srgbClr val="002060"/>
              </a:buClr>
              <a:buSzPct val="99000"/>
              <a:buFont typeface="+mj-lt"/>
              <a:buAutoNum type="arabicPeriod"/>
            </a:pPr>
            <a:r>
              <a:rPr lang="en-US" sz="3200" dirty="0" smtClean="0">
                <a:solidFill>
                  <a:srgbClr val="002060"/>
                </a:solidFill>
                <a:latin typeface="Times New Roman" panose="02020603050405020304" pitchFamily="18" charset="0"/>
                <a:cs typeface="Times New Roman" panose="02020603050405020304" pitchFamily="18" charset="0"/>
              </a:rPr>
              <a:t>Insurance requirements </a:t>
            </a:r>
          </a:p>
          <a:p>
            <a:pPr marL="514350" indent="-514350">
              <a:buClr>
                <a:srgbClr val="002060"/>
              </a:buClr>
              <a:buSzPct val="99000"/>
              <a:buFont typeface="+mj-lt"/>
              <a:buAutoNum type="arabicPeriod"/>
            </a:pPr>
            <a:r>
              <a:rPr lang="en-US" sz="3200" dirty="0" smtClean="0">
                <a:solidFill>
                  <a:srgbClr val="002060"/>
                </a:solidFill>
                <a:latin typeface="Times New Roman" panose="02020603050405020304" pitchFamily="18" charset="0"/>
                <a:cs typeface="Times New Roman" panose="02020603050405020304" pitchFamily="18" charset="0"/>
              </a:rPr>
              <a:t>Soliciting donations</a:t>
            </a:r>
          </a:p>
          <a:p>
            <a:pPr marL="514350" indent="-514350">
              <a:buClr>
                <a:srgbClr val="002060"/>
              </a:buClr>
              <a:buSzPct val="99000"/>
              <a:buFont typeface="+mj-lt"/>
              <a:buAutoNum type="arabicPeriod"/>
            </a:pPr>
            <a:r>
              <a:rPr lang="en-US" sz="3200" dirty="0" smtClean="0">
                <a:solidFill>
                  <a:srgbClr val="002060"/>
                </a:solidFill>
                <a:latin typeface="Times New Roman" panose="02020603050405020304" pitchFamily="18" charset="0"/>
                <a:cs typeface="Times New Roman" panose="02020603050405020304" pitchFamily="18" charset="0"/>
              </a:rPr>
              <a:t>Fundraising activities during Covid-19</a:t>
            </a:r>
          </a:p>
          <a:p>
            <a:pPr marL="514350" indent="-514350">
              <a:buClr>
                <a:srgbClr val="002060"/>
              </a:buClr>
              <a:buSzPct val="99000"/>
              <a:buFont typeface="+mj-lt"/>
              <a:buAutoNum type="arabicPeriod"/>
            </a:pPr>
            <a:r>
              <a:rPr lang="en-US" sz="3200" dirty="0" smtClean="0">
                <a:solidFill>
                  <a:srgbClr val="002060"/>
                </a:solidFill>
                <a:latin typeface="Times New Roman" panose="02020603050405020304" pitchFamily="18" charset="0"/>
                <a:cs typeface="Times New Roman" panose="02020603050405020304" pitchFamily="18" charset="0"/>
              </a:rPr>
              <a:t>Fundraising </a:t>
            </a:r>
            <a:r>
              <a:rPr lang="en-US" sz="3200" dirty="0">
                <a:solidFill>
                  <a:srgbClr val="002060"/>
                </a:solidFill>
                <a:latin typeface="Times New Roman" panose="02020603050405020304" pitchFamily="18" charset="0"/>
                <a:cs typeface="Times New Roman" panose="02020603050405020304" pitchFamily="18" charset="0"/>
              </a:rPr>
              <a:t>and the </a:t>
            </a:r>
            <a:r>
              <a:rPr lang="en-US" sz="3200" dirty="0" smtClean="0">
                <a:solidFill>
                  <a:srgbClr val="002060"/>
                </a:solidFill>
                <a:latin typeface="Times New Roman" panose="02020603050405020304" pitchFamily="18" charset="0"/>
                <a:cs typeface="Times New Roman" panose="02020603050405020304" pitchFamily="18" charset="0"/>
              </a:rPr>
              <a:t>commissary </a:t>
            </a:r>
          </a:p>
          <a:p>
            <a:pPr marL="342900" indent="-342900">
              <a:buClr>
                <a:srgbClr val="002060"/>
              </a:buClr>
              <a:buSzPct val="99000"/>
              <a:buFont typeface="+mj-lt"/>
              <a:buAutoNum type="arabicPeriod"/>
            </a:pPr>
            <a:endParaRPr lang="en-US" sz="3200" dirty="0" smtClean="0">
              <a:solidFill>
                <a:srgbClr val="002060"/>
              </a:solidFill>
              <a:latin typeface="Times New Roman" panose="02020603050405020304" pitchFamily="18" charset="0"/>
              <a:cs typeface="Times New Roman" panose="02020603050405020304" pitchFamily="18" charset="0"/>
            </a:endParaRPr>
          </a:p>
          <a:p>
            <a:pPr marL="342900" indent="-342900">
              <a:buClr>
                <a:srgbClr val="002060"/>
              </a:buCl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92615">
            <a:off x="7350657" y="1864448"/>
            <a:ext cx="4430980" cy="2948616"/>
          </a:xfrm>
          <a:prstGeom prst="rect">
            <a:avLst/>
          </a:prstGeom>
          <a:ln>
            <a:noFill/>
          </a:ln>
          <a:effectLst>
            <a:softEdge rad="112500"/>
          </a:effectLst>
        </p:spPr>
      </p:pic>
    </p:spTree>
    <p:extLst>
      <p:ext uri="{BB962C8B-B14F-4D97-AF65-F5344CB8AC3E}">
        <p14:creationId xmlns:p14="http://schemas.microsoft.com/office/powerpoint/2010/main" val="2009777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4" y="108866"/>
            <a:ext cx="10972800" cy="1143000"/>
          </a:xfrm>
        </p:spPr>
        <p:txBody>
          <a:bodyPr/>
          <a:lstStyle/>
          <a:p>
            <a:pPr algn="ctr"/>
            <a:r>
              <a:rPr lang="en-US" dirty="0" smtClean="0">
                <a:solidFill>
                  <a:srgbClr val="002060"/>
                </a:solidFill>
                <a:latin typeface="Times New Roman" panose="02020603050405020304" pitchFamily="18" charset="0"/>
                <a:cs typeface="Times New Roman" panose="02020603050405020304" pitchFamily="18" charset="0"/>
              </a:rPr>
              <a:t>Private Organizations </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0076" y="1728446"/>
            <a:ext cx="11207177" cy="4551584"/>
          </a:xfrm>
        </p:spPr>
        <p:txBody>
          <a:bodyPr>
            <a:normAutofit/>
          </a:bodyPr>
          <a:lstStyle/>
          <a:p>
            <a:pPr>
              <a:buClr>
                <a:srgbClr val="002060"/>
              </a:buClr>
              <a:buSzPct val="88000"/>
            </a:pPr>
            <a:r>
              <a:rPr lang="en-US" dirty="0">
                <a:solidFill>
                  <a:srgbClr val="002060"/>
                </a:solidFill>
                <a:latin typeface="Times New Roman" panose="02020603050405020304" pitchFamily="18" charset="0"/>
                <a:cs typeface="Times New Roman" panose="02020603050405020304" pitchFamily="18" charset="0"/>
              </a:rPr>
              <a:t>Private Organizations are self-sustaining special interest groups, set up by individuals acting exclusively outside the scope of any official capacity as members of the Air Force or Federal Government, to include civilians, contractors, Air Reserve and Air National Guard members. They operate on Air Force installations with the written consent of the Installation Commander. </a:t>
            </a:r>
            <a:endParaRPr lang="en-US"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smtClean="0">
              <a:solidFill>
                <a:srgbClr val="002060"/>
              </a:solidFill>
              <a:latin typeface="Times New Roman" panose="02020603050405020304" pitchFamily="18" charset="0"/>
              <a:cs typeface="Times New Roman" panose="02020603050405020304" pitchFamily="18" charset="0"/>
            </a:endParaRPr>
          </a:p>
          <a:p>
            <a:pPr lvl="1">
              <a:buClr>
                <a:srgbClr val="002060"/>
              </a:buClr>
              <a:buFont typeface="Wingdings" panose="05000000000000000000" pitchFamily="2" charset="2"/>
              <a:buChar char="Ø"/>
            </a:pPr>
            <a:r>
              <a:rPr lang="en-US" dirty="0" smtClean="0">
                <a:solidFill>
                  <a:srgbClr val="002060"/>
                </a:solidFill>
                <a:latin typeface="Times New Roman" panose="02020603050405020304" pitchFamily="18" charset="0"/>
                <a:cs typeface="Times New Roman" panose="02020603050405020304" pitchFamily="18" charset="0"/>
              </a:rPr>
              <a:t>POs are </a:t>
            </a:r>
            <a:r>
              <a:rPr lang="en-US" dirty="0">
                <a:solidFill>
                  <a:srgbClr val="002060"/>
                </a:solidFill>
                <a:latin typeface="Times New Roman" panose="02020603050405020304" pitchFamily="18" charset="0"/>
                <a:cs typeface="Times New Roman" panose="02020603050405020304" pitchFamily="18" charset="0"/>
              </a:rPr>
              <a:t>NOT part of the DoD </a:t>
            </a:r>
            <a:endParaRPr lang="en-US" dirty="0" smtClean="0">
              <a:solidFill>
                <a:srgbClr val="002060"/>
              </a:solidFill>
              <a:latin typeface="Times New Roman" panose="02020603050405020304" pitchFamily="18" charset="0"/>
              <a:cs typeface="Times New Roman" panose="02020603050405020304" pitchFamily="18" charset="0"/>
            </a:endParaRPr>
          </a:p>
          <a:p>
            <a:pPr lvl="1">
              <a:buClr>
                <a:srgbClr val="002060"/>
              </a:buClr>
              <a:buFont typeface="Wingdings" panose="05000000000000000000" pitchFamily="2" charset="2"/>
              <a:buChar char="Ø"/>
            </a:pPr>
            <a:r>
              <a:rPr lang="en-US" dirty="0" smtClean="0">
                <a:solidFill>
                  <a:srgbClr val="002060"/>
                </a:solidFill>
                <a:latin typeface="Times New Roman" panose="02020603050405020304" pitchFamily="18" charset="0"/>
                <a:cs typeface="Times New Roman" panose="02020603050405020304" pitchFamily="18" charset="0"/>
              </a:rPr>
              <a:t>If your  charter package creates the appearance that you are </a:t>
            </a:r>
            <a:r>
              <a:rPr lang="en-US" dirty="0">
                <a:solidFill>
                  <a:srgbClr val="002060"/>
                </a:solidFill>
                <a:latin typeface="Times New Roman" panose="02020603050405020304" pitchFamily="18" charset="0"/>
                <a:cs typeface="Times New Roman" panose="02020603050405020304" pitchFamily="18" charset="0"/>
              </a:rPr>
              <a:t>a part of the </a:t>
            </a:r>
            <a:r>
              <a:rPr lang="en-US" dirty="0" smtClean="0">
                <a:solidFill>
                  <a:srgbClr val="002060"/>
                </a:solidFill>
                <a:latin typeface="Times New Roman" panose="02020603050405020304" pitchFamily="18" charset="0"/>
                <a:cs typeface="Times New Roman" panose="02020603050405020304" pitchFamily="18" charset="0"/>
              </a:rPr>
              <a:t>DoD, our legal recommendation will be to not approve the PO’s charter request and send it back for revisions. </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718" y="1348497"/>
            <a:ext cx="11211516" cy="60965"/>
          </a:xfrm>
          <a:prstGeom prst="rect">
            <a:avLst/>
          </a:prstGeom>
        </p:spPr>
      </p:pic>
    </p:spTree>
    <p:extLst>
      <p:ext uri="{BB962C8B-B14F-4D97-AF65-F5344CB8AC3E}">
        <p14:creationId xmlns:p14="http://schemas.microsoft.com/office/powerpoint/2010/main" val="352559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9758" y="144622"/>
            <a:ext cx="10972800" cy="996483"/>
          </a:xfrm>
        </p:spPr>
        <p:txBody>
          <a:bodyPr/>
          <a:lstStyle/>
          <a:p>
            <a:pPr algn="ctr"/>
            <a:r>
              <a:rPr lang="en-US" b="1" dirty="0" smtClean="0">
                <a:solidFill>
                  <a:srgbClr val="002060"/>
                </a:solidFill>
                <a:latin typeface="Times New Roman" panose="02020603050405020304" pitchFamily="18" charset="0"/>
                <a:cs typeface="Times New Roman" panose="02020603050405020304" pitchFamily="18" charset="0"/>
              </a:rPr>
              <a:t>PO Charters- Requirements</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75014" y="1382586"/>
            <a:ext cx="7054465" cy="4539750"/>
          </a:xfrm>
        </p:spPr>
        <p:txBody>
          <a:bodyPr>
            <a:normAutofit/>
          </a:bodyPr>
          <a:lstStyle/>
          <a:p>
            <a:pPr marL="514350" indent="-514350">
              <a:buClr>
                <a:srgbClr val="002060"/>
              </a:buClr>
              <a:buFont typeface="+mj-lt"/>
              <a:buAutoNum type="arabicPeriod"/>
            </a:pPr>
            <a:r>
              <a:rPr lang="en-US" sz="3600" dirty="0">
                <a:solidFill>
                  <a:srgbClr val="002060"/>
                </a:solidFill>
                <a:latin typeface="Times New Roman" panose="02020603050405020304" pitchFamily="18" charset="0"/>
                <a:cs typeface="Times New Roman" panose="02020603050405020304" pitchFamily="18" charset="0"/>
              </a:rPr>
              <a:t>Constitution </a:t>
            </a:r>
            <a:r>
              <a:rPr lang="en-US" sz="2000" i="1" dirty="0">
                <a:solidFill>
                  <a:srgbClr val="002060"/>
                </a:solidFill>
                <a:latin typeface="Times New Roman" panose="02020603050405020304" pitchFamily="18" charset="0"/>
                <a:cs typeface="Times New Roman" panose="02020603050405020304" pitchFamily="18" charset="0"/>
              </a:rPr>
              <a:t>AFI 34-223, chapter 9, paragraphs </a:t>
            </a:r>
            <a:r>
              <a:rPr lang="en-US" sz="2000" i="1" dirty="0" smtClean="0">
                <a:solidFill>
                  <a:srgbClr val="002060"/>
                </a:solidFill>
                <a:latin typeface="Times New Roman" panose="02020603050405020304" pitchFamily="18" charset="0"/>
                <a:cs typeface="Times New Roman" panose="02020603050405020304" pitchFamily="18" charset="0"/>
              </a:rPr>
              <a:t>9.1-9.4</a:t>
            </a:r>
          </a:p>
          <a:p>
            <a:pPr marL="514350" indent="-514350">
              <a:buClr>
                <a:srgbClr val="002060"/>
              </a:buClr>
              <a:buFont typeface="+mj-lt"/>
              <a:buAutoNum type="arabicPeriod"/>
            </a:pPr>
            <a:endParaRPr lang="en-US" sz="3600" i="1" dirty="0">
              <a:solidFill>
                <a:srgbClr val="002060"/>
              </a:solidFill>
              <a:latin typeface="Times New Roman" panose="02020603050405020304" pitchFamily="18" charset="0"/>
              <a:cs typeface="Times New Roman" panose="02020603050405020304" pitchFamily="18" charset="0"/>
            </a:endParaRPr>
          </a:p>
          <a:p>
            <a:pPr marL="514350" indent="-514350">
              <a:buClr>
                <a:srgbClr val="002060"/>
              </a:buClr>
              <a:buFont typeface="+mj-lt"/>
              <a:buAutoNum type="arabicPeriod"/>
            </a:pPr>
            <a:r>
              <a:rPr lang="en-US" sz="3600" dirty="0">
                <a:solidFill>
                  <a:srgbClr val="002060"/>
                </a:solidFill>
                <a:latin typeface="Times New Roman" panose="02020603050405020304" pitchFamily="18" charset="0"/>
                <a:cs typeface="Times New Roman" panose="02020603050405020304" pitchFamily="18" charset="0"/>
              </a:rPr>
              <a:t>Bylaws </a:t>
            </a:r>
            <a:r>
              <a:rPr lang="en-US" sz="2000" i="1" dirty="0">
                <a:solidFill>
                  <a:srgbClr val="002060"/>
                </a:solidFill>
                <a:latin typeface="Times New Roman" panose="02020603050405020304" pitchFamily="18" charset="0"/>
                <a:cs typeface="Times New Roman" panose="02020603050405020304" pitchFamily="18" charset="0"/>
              </a:rPr>
              <a:t>AFI 34-223, chapter 9, paragraphs </a:t>
            </a:r>
            <a:r>
              <a:rPr lang="en-US" sz="2000" i="1" dirty="0" smtClean="0">
                <a:solidFill>
                  <a:srgbClr val="002060"/>
                </a:solidFill>
                <a:latin typeface="Times New Roman" panose="02020603050405020304" pitchFamily="18" charset="0"/>
                <a:cs typeface="Times New Roman" panose="02020603050405020304" pitchFamily="18" charset="0"/>
              </a:rPr>
              <a:t>9.1-9.4</a:t>
            </a:r>
          </a:p>
          <a:p>
            <a:pPr marL="514350" indent="-514350">
              <a:buClr>
                <a:srgbClr val="002060"/>
              </a:buClr>
              <a:buFont typeface="+mj-lt"/>
              <a:buAutoNum type="arabicPeriod"/>
            </a:pPr>
            <a:endParaRPr lang="en-US" sz="3600" dirty="0">
              <a:solidFill>
                <a:srgbClr val="002060"/>
              </a:solidFill>
              <a:latin typeface="Times New Roman" panose="02020603050405020304" pitchFamily="18" charset="0"/>
              <a:cs typeface="Times New Roman" panose="02020603050405020304" pitchFamily="18" charset="0"/>
            </a:endParaRPr>
          </a:p>
          <a:p>
            <a:pPr marL="514350" indent="-514350">
              <a:buClr>
                <a:srgbClr val="002060"/>
              </a:buClr>
              <a:buFont typeface="+mj-lt"/>
              <a:buAutoNum type="arabicPeriod"/>
            </a:pPr>
            <a:r>
              <a:rPr lang="en-US" sz="3600" dirty="0">
                <a:solidFill>
                  <a:srgbClr val="002060"/>
                </a:solidFill>
                <a:latin typeface="Times New Roman" panose="02020603050405020304" pitchFamily="18" charset="0"/>
                <a:cs typeface="Times New Roman" panose="02020603050405020304" pitchFamily="18" charset="0"/>
              </a:rPr>
              <a:t>Certificate of Liability Insurance or Insurance Waiver </a:t>
            </a:r>
            <a:r>
              <a:rPr lang="en-US" sz="2000" i="1" dirty="0">
                <a:solidFill>
                  <a:srgbClr val="002060"/>
                </a:solidFill>
                <a:latin typeface="Times New Roman" panose="02020603050405020304" pitchFamily="18" charset="0"/>
                <a:cs typeface="Times New Roman" panose="02020603050405020304" pitchFamily="18" charset="0"/>
              </a:rPr>
              <a:t>AFI 34-223, para 10.15</a:t>
            </a:r>
            <a:endParaRPr lang="en-US" sz="3600" i="1" dirty="0">
              <a:solidFill>
                <a:srgbClr val="002060"/>
              </a:solidFill>
              <a:latin typeface="Times New Roman" panose="02020603050405020304" pitchFamily="18" charset="0"/>
              <a:cs typeface="Times New Roman" panose="02020603050405020304" pitchFamily="18" charset="0"/>
            </a:endParaRPr>
          </a:p>
          <a:p>
            <a:endParaRPr lang="en-US" dirty="0"/>
          </a:p>
        </p:txBody>
      </p:sp>
      <p:pic>
        <p:nvPicPr>
          <p:cNvPr id="7" name="Picture 6"/>
          <p:cNvPicPr>
            <a:picLocks noChangeAspect="1"/>
          </p:cNvPicPr>
          <p:nvPr/>
        </p:nvPicPr>
        <p:blipFill>
          <a:blip r:embed="rId2"/>
          <a:stretch>
            <a:fillRect/>
          </a:stretch>
        </p:blipFill>
        <p:spPr>
          <a:xfrm>
            <a:off x="356428" y="1098331"/>
            <a:ext cx="11211516" cy="6096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8397">
            <a:off x="7621905" y="2114016"/>
            <a:ext cx="4168818" cy="2835409"/>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p:spPr>
      </p:pic>
    </p:spTree>
    <p:extLst>
      <p:ext uri="{BB962C8B-B14F-4D97-AF65-F5344CB8AC3E}">
        <p14:creationId xmlns:p14="http://schemas.microsoft.com/office/powerpoint/2010/main" val="172512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8725" y="14012"/>
            <a:ext cx="10972800" cy="815188"/>
          </a:xfrm>
        </p:spPr>
        <p:txBody>
          <a:bodyPr/>
          <a:lstStyle/>
          <a:p>
            <a:pPr algn="ctr"/>
            <a:r>
              <a:rPr lang="en-US" b="1" dirty="0" smtClean="0">
                <a:solidFill>
                  <a:srgbClr val="002060"/>
                </a:solidFill>
                <a:latin typeface="Times New Roman" panose="02020603050405020304" pitchFamily="18" charset="0"/>
                <a:cs typeface="Times New Roman" panose="02020603050405020304" pitchFamily="18" charset="0"/>
              </a:rPr>
              <a:t>Sample Templates </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idx="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5" y="1197960"/>
            <a:ext cx="6097435" cy="5126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1197960"/>
            <a:ext cx="6020293" cy="5126640"/>
          </a:xfrm>
          <a:prstGeom prst="rect">
            <a:avLst/>
          </a:prstGeom>
        </p:spPr>
      </p:pic>
      <p:pic>
        <p:nvPicPr>
          <p:cNvPr id="12" name="Picture 11"/>
          <p:cNvPicPr>
            <a:picLocks noChangeAspect="1"/>
          </p:cNvPicPr>
          <p:nvPr/>
        </p:nvPicPr>
        <p:blipFill>
          <a:blip r:embed="rId4"/>
          <a:stretch>
            <a:fillRect/>
          </a:stretch>
        </p:blipFill>
        <p:spPr>
          <a:xfrm>
            <a:off x="490242" y="829200"/>
            <a:ext cx="11211516" cy="60965"/>
          </a:xfrm>
          <a:prstGeom prst="rect">
            <a:avLst/>
          </a:prstGeom>
        </p:spPr>
      </p:pic>
      <p:sp>
        <p:nvSpPr>
          <p:cNvPr id="2" name="TextBox 1"/>
          <p:cNvSpPr txBox="1"/>
          <p:nvPr/>
        </p:nvSpPr>
        <p:spPr>
          <a:xfrm>
            <a:off x="609600" y="6447729"/>
            <a:ext cx="10892597" cy="369332"/>
          </a:xfrm>
          <a:prstGeom prst="rect">
            <a:avLst/>
          </a:prstGeom>
          <a:noFill/>
        </p:spPr>
        <p:txBody>
          <a:bodyPr wrap="none" rtlCol="0">
            <a:spAutoFit/>
          </a:bodyPr>
          <a:lstStyle/>
          <a:p>
            <a:r>
              <a:rPr lang="en-US" i="1" dirty="0" smtClean="0">
                <a:solidFill>
                  <a:srgbClr val="002060"/>
                </a:solidFill>
                <a:latin typeface="Times New Roman" panose="02020603050405020304" pitchFamily="18" charset="0"/>
                <a:cs typeface="Times New Roman" panose="02020603050405020304" pitchFamily="18" charset="0"/>
              </a:rPr>
              <a:t>Following the templates ensures compliance and a high likelihood that they will be approved after our legal review </a:t>
            </a:r>
            <a:endParaRPr lang="en-US"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559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786" y="162877"/>
            <a:ext cx="10972800" cy="865780"/>
          </a:xfrm>
        </p:spPr>
        <p:txBody>
          <a:bodyPr>
            <a:normAutofit/>
          </a:bodyPr>
          <a:lstStyle/>
          <a:p>
            <a:pPr algn="ctr"/>
            <a:r>
              <a:rPr lang="en-US" sz="4800" b="1" dirty="0" smtClean="0">
                <a:solidFill>
                  <a:srgbClr val="002060"/>
                </a:solidFill>
                <a:latin typeface="Times New Roman" panose="02020603050405020304" pitchFamily="18" charset="0"/>
                <a:cs typeface="Times New Roman" panose="02020603050405020304" pitchFamily="18" charset="0"/>
              </a:rPr>
              <a:t>Let’s Talk About Insurance </a:t>
            </a:r>
            <a:endParaRPr lang="en-US" sz="4800" b="1"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252761" y="1556338"/>
            <a:ext cx="7554145" cy="5301662"/>
          </a:xfrm>
        </p:spPr>
        <p:txBody>
          <a:bodyPr>
            <a:normAutofit/>
          </a:bodyPr>
          <a:lstStyle/>
          <a:p>
            <a:pPr marL="342900" indent="-342900">
              <a:buClr>
                <a:srgbClr val="002060"/>
              </a:buClr>
              <a:buFont typeface="Wingdings" panose="05000000000000000000" pitchFamily="2" charset="2"/>
              <a:buChar char="Ø"/>
            </a:pPr>
            <a:r>
              <a:rPr lang="en-US" sz="2400" b="1" dirty="0">
                <a:solidFill>
                  <a:srgbClr val="002060"/>
                </a:solidFill>
                <a:latin typeface="Times New Roman" panose="02020603050405020304" pitchFamily="18" charset="0"/>
                <a:cs typeface="Times New Roman" panose="02020603050405020304" pitchFamily="18" charset="0"/>
              </a:rPr>
              <a:t>PO members are jointly and severally liable for the obligations of the PO, and the absence of liability insurance places their personal assets immediately at risk in the event of PO </a:t>
            </a:r>
            <a:r>
              <a:rPr lang="en-US" sz="2400" b="1" dirty="0" smtClean="0">
                <a:solidFill>
                  <a:srgbClr val="002060"/>
                </a:solidFill>
                <a:latin typeface="Times New Roman" panose="02020603050405020304" pitchFamily="18" charset="0"/>
                <a:cs typeface="Times New Roman" panose="02020603050405020304" pitchFamily="18" charset="0"/>
              </a:rPr>
              <a:t>liability</a:t>
            </a:r>
          </a:p>
          <a:p>
            <a:pPr marL="342900" indent="-342900">
              <a:buClr>
                <a:srgbClr val="002060"/>
              </a:buClr>
              <a:buFont typeface="Wingdings" panose="05000000000000000000" pitchFamily="2" charset="2"/>
              <a:buChar char="Ø"/>
            </a:pPr>
            <a:endParaRPr lang="en-US" sz="2400" b="1" dirty="0" smtClean="0">
              <a:solidFill>
                <a:srgbClr val="002060"/>
              </a:solidFill>
              <a:latin typeface="Times New Roman" panose="02020603050405020304" pitchFamily="18" charset="0"/>
              <a:cs typeface="Times New Roman" panose="02020603050405020304" pitchFamily="18" charset="0"/>
            </a:endParaRPr>
          </a:p>
          <a:p>
            <a:pPr marL="800100" lvl="1" indent="-342900">
              <a:buClr>
                <a:srgbClr val="002060"/>
              </a:buClr>
              <a:buFont typeface="Wingdings" panose="05000000000000000000" pitchFamily="2" charset="2"/>
              <a:buChar char="Ø"/>
            </a:pPr>
            <a:r>
              <a:rPr lang="en-US" dirty="0" smtClean="0">
                <a:solidFill>
                  <a:srgbClr val="002060"/>
                </a:solidFill>
                <a:latin typeface="Times New Roman" panose="02020603050405020304" pitchFamily="18" charset="0"/>
                <a:cs typeface="Times New Roman" panose="02020603050405020304" pitchFamily="18" charset="0"/>
              </a:rPr>
              <a:t>This </a:t>
            </a:r>
            <a:r>
              <a:rPr lang="en-US" dirty="0">
                <a:solidFill>
                  <a:srgbClr val="002060"/>
                </a:solidFill>
                <a:latin typeface="Times New Roman" panose="02020603050405020304" pitchFamily="18" charset="0"/>
                <a:cs typeface="Times New Roman" panose="02020603050405020304" pitchFamily="18" charset="0"/>
              </a:rPr>
              <a:t>means that each member is individually responsible for damages caused the PO </a:t>
            </a:r>
            <a:r>
              <a:rPr lang="en-US" dirty="0" smtClean="0">
                <a:solidFill>
                  <a:srgbClr val="002060"/>
                </a:solidFill>
                <a:latin typeface="Times New Roman" panose="02020603050405020304" pitchFamily="18" charset="0"/>
                <a:cs typeface="Times New Roman" panose="02020603050405020304" pitchFamily="18" charset="0"/>
              </a:rPr>
              <a:t>activities</a:t>
            </a:r>
          </a:p>
          <a:p>
            <a:pPr marL="800100" lvl="1" indent="-342900">
              <a:buClr>
                <a:srgbClr val="002060"/>
              </a:buClr>
              <a:buFont typeface="Wingdings" panose="05000000000000000000" pitchFamily="2" charset="2"/>
              <a:buChar char="Ø"/>
            </a:pPr>
            <a:endParaRPr lang="en-US" sz="2400" dirty="0">
              <a:solidFill>
                <a:srgbClr val="002060"/>
              </a:solidFill>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solidFill>
                  <a:srgbClr val="002060"/>
                </a:solidFill>
                <a:latin typeface="Times New Roman" panose="02020603050405020304" pitchFamily="18" charset="0"/>
                <a:cs typeface="Times New Roman" panose="02020603050405020304" pitchFamily="18" charset="0"/>
              </a:rPr>
              <a:t>Event Insurance - Even if the PO is granted a liability insurance waiver, the commander may still require liability insurance for specific events that involves greater risk of injury or damage (Example:  softball tournament)</a:t>
            </a:r>
          </a:p>
          <a:p>
            <a:endParaRPr lang="en-US" dirty="0"/>
          </a:p>
        </p:txBody>
      </p:sp>
      <p:pic>
        <p:nvPicPr>
          <p:cNvPr id="7" name="Picture 6"/>
          <p:cNvPicPr>
            <a:picLocks noChangeAspect="1"/>
          </p:cNvPicPr>
          <p:nvPr/>
        </p:nvPicPr>
        <p:blipFill>
          <a:blip r:embed="rId2"/>
          <a:stretch>
            <a:fillRect/>
          </a:stretch>
        </p:blipFill>
        <p:spPr>
          <a:xfrm>
            <a:off x="356428" y="1098331"/>
            <a:ext cx="11211516" cy="609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50874">
            <a:off x="8074680" y="2017284"/>
            <a:ext cx="3792632" cy="2523824"/>
          </a:xfrm>
          <a:prstGeom prst="rect">
            <a:avLst/>
          </a:prstGeom>
          <a:ln>
            <a:noFill/>
          </a:ln>
          <a:effectLst>
            <a:reflection blurRad="6350" stA="50000" endA="300" endPos="55000" dir="5400000" sy="-100000" algn="bl" rotWithShape="0"/>
            <a:softEdge rad="112500"/>
          </a:effectLst>
        </p:spPr>
      </p:pic>
    </p:spTree>
    <p:extLst>
      <p:ext uri="{BB962C8B-B14F-4D97-AF65-F5344CB8AC3E}">
        <p14:creationId xmlns:p14="http://schemas.microsoft.com/office/powerpoint/2010/main" val="2107456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95693"/>
            <a:ext cx="10972800" cy="932688"/>
          </a:xfrm>
        </p:spPr>
        <p:txBody>
          <a:bodyPr/>
          <a:lstStyle/>
          <a:p>
            <a:pPr algn="ctr"/>
            <a:r>
              <a:rPr lang="en-US" b="1" dirty="0" smtClean="0">
                <a:solidFill>
                  <a:srgbClr val="002060"/>
                </a:solidFill>
                <a:latin typeface="Times New Roman" panose="02020603050405020304" pitchFamily="18" charset="0"/>
                <a:cs typeface="Times New Roman" panose="02020603050405020304" pitchFamily="18" charset="0"/>
              </a:rPr>
              <a:t>Sample Template</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7612" y="1171007"/>
            <a:ext cx="6196774" cy="5620911"/>
          </a:xfrm>
        </p:spPr>
      </p:pic>
      <p:pic>
        <p:nvPicPr>
          <p:cNvPr id="6" name="Picture 5"/>
          <p:cNvPicPr>
            <a:picLocks noChangeAspect="1"/>
          </p:cNvPicPr>
          <p:nvPr/>
        </p:nvPicPr>
        <p:blipFill>
          <a:blip r:embed="rId3"/>
          <a:stretch>
            <a:fillRect/>
          </a:stretch>
        </p:blipFill>
        <p:spPr>
          <a:xfrm>
            <a:off x="370883" y="1028381"/>
            <a:ext cx="11211516" cy="60965"/>
          </a:xfrm>
          <a:prstGeom prst="rect">
            <a:avLst/>
          </a:prstGeom>
        </p:spPr>
      </p:pic>
    </p:spTree>
    <p:extLst>
      <p:ext uri="{BB962C8B-B14F-4D97-AF65-F5344CB8AC3E}">
        <p14:creationId xmlns:p14="http://schemas.microsoft.com/office/powerpoint/2010/main" val="447730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60" y="783714"/>
            <a:ext cx="11064815" cy="793630"/>
          </a:xfrm>
        </p:spPr>
        <p:txBody>
          <a:bodyPr>
            <a:noAutofit/>
          </a:bodyPr>
          <a:lstStyle/>
          <a:p>
            <a:pPr algn="ctr"/>
            <a:r>
              <a:rPr lang="en-US" dirty="0" smtClean="0">
                <a:solidFill>
                  <a:srgbClr val="002060"/>
                </a:solidFill>
                <a:latin typeface="Times New Roman" panose="02020603050405020304" pitchFamily="18" charset="0"/>
                <a:cs typeface="Times New Roman" panose="02020603050405020304" pitchFamily="18" charset="0"/>
              </a:rPr>
              <a:t>Soliciting Donations</a:t>
            </a:r>
            <a:r>
              <a:rPr lang="en-US" dirty="0">
                <a:solidFill>
                  <a:srgbClr val="002060"/>
                </a:solidFill>
                <a:latin typeface="Times New Roman" panose="02020603050405020304" pitchFamily="18" charset="0"/>
                <a:cs typeface="Times New Roman" panose="02020603050405020304" pitchFamily="18" charset="0"/>
              </a:rPr>
              <a:t/>
            </a:r>
            <a:br>
              <a:rPr lang="en-US" dirty="0">
                <a:solidFill>
                  <a:srgbClr val="002060"/>
                </a:solidFill>
                <a:latin typeface="Times New Roman" panose="02020603050405020304" pitchFamily="18" charset="0"/>
                <a:cs typeface="Times New Roman" panose="02020603050405020304" pitchFamily="18" charset="0"/>
              </a:rPr>
            </a:br>
            <a:endParaRPr lang="en-US" dirty="0"/>
          </a:p>
        </p:txBody>
      </p:sp>
      <p:sp>
        <p:nvSpPr>
          <p:cNvPr id="3" name="Text Placeholder 2"/>
          <p:cNvSpPr>
            <a:spLocks noGrp="1"/>
          </p:cNvSpPr>
          <p:nvPr>
            <p:ph type="body" idx="1"/>
          </p:nvPr>
        </p:nvSpPr>
        <p:spPr>
          <a:xfrm>
            <a:off x="119089" y="2842590"/>
            <a:ext cx="7799085" cy="2471531"/>
          </a:xfrm>
        </p:spPr>
        <p:txBody>
          <a:bodyPr/>
          <a:lstStyle/>
          <a:p>
            <a:pPr marL="285750" indent="-285750">
              <a:buClr>
                <a:srgbClr val="002060"/>
              </a:buClr>
              <a:buFont typeface="Arial" panose="020B0604020202020204" pitchFamily="34" charset="0"/>
              <a:buChar char="•"/>
            </a:pPr>
            <a:r>
              <a:rPr lang="en-US" sz="1800" b="0" dirty="0">
                <a:solidFill>
                  <a:srgbClr val="002060"/>
                </a:solidFill>
                <a:latin typeface="Times New Roman" panose="02020603050405020304" pitchFamily="18" charset="0"/>
                <a:cs typeface="Times New Roman" panose="02020603050405020304" pitchFamily="18" charset="0"/>
              </a:rPr>
              <a:t>Private Organizations and unit unofficial activities may accept gifts and donations from outside sources. </a:t>
            </a:r>
          </a:p>
          <a:p>
            <a:pPr marL="285750" indent="-285750">
              <a:buClr>
                <a:srgbClr val="002060"/>
              </a:buClr>
              <a:buFont typeface="Arial" panose="020B0604020202020204" pitchFamily="34" charset="0"/>
              <a:buChar char="•"/>
            </a:pP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r>
              <a:rPr lang="en-US" sz="1800" b="0" dirty="0" smtClean="0">
                <a:solidFill>
                  <a:srgbClr val="002060"/>
                </a:solidFill>
                <a:latin typeface="Times New Roman" panose="02020603050405020304" pitchFamily="18" charset="0"/>
                <a:cs typeface="Times New Roman" panose="02020603050405020304" pitchFamily="18" charset="0"/>
              </a:rPr>
              <a:t>Unit </a:t>
            </a:r>
            <a:r>
              <a:rPr lang="en-US" sz="1800" b="0" dirty="0">
                <a:solidFill>
                  <a:srgbClr val="002060"/>
                </a:solidFill>
                <a:latin typeface="Times New Roman" panose="02020603050405020304" pitchFamily="18" charset="0"/>
                <a:cs typeface="Times New Roman" panose="02020603050405020304" pitchFamily="18" charset="0"/>
              </a:rPr>
              <a:t>unofficial activities will not solicit gifts. </a:t>
            </a: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endParaRPr lang="en-US" sz="1800" b="0" dirty="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r>
              <a:rPr lang="en-US" sz="1800" b="0" dirty="0" smtClean="0">
                <a:solidFill>
                  <a:srgbClr val="002060"/>
                </a:solidFill>
                <a:latin typeface="Times New Roman" panose="02020603050405020304" pitchFamily="18" charset="0"/>
                <a:cs typeface="Times New Roman" panose="02020603050405020304" pitchFamily="18" charset="0"/>
              </a:rPr>
              <a:t>Private </a:t>
            </a:r>
            <a:r>
              <a:rPr lang="en-US" sz="1800" b="0" dirty="0">
                <a:solidFill>
                  <a:srgbClr val="002060"/>
                </a:solidFill>
                <a:latin typeface="Times New Roman" panose="02020603050405020304" pitchFamily="18" charset="0"/>
                <a:cs typeface="Times New Roman" panose="02020603050405020304" pitchFamily="18" charset="0"/>
              </a:rPr>
              <a:t>Organizations will not solicit direct monetary gifts or donations (as distinguished from the sale of items of value) on base. </a:t>
            </a:r>
          </a:p>
          <a:p>
            <a:pPr marL="285750" indent="-285750">
              <a:buClr>
                <a:srgbClr val="002060"/>
              </a:buClr>
              <a:buFont typeface="Arial" panose="020B0604020202020204" pitchFamily="34" charset="0"/>
              <a:buChar char="•"/>
            </a:pP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r>
              <a:rPr lang="en-US" sz="1800" b="0" dirty="0" smtClean="0">
                <a:solidFill>
                  <a:srgbClr val="002060"/>
                </a:solidFill>
                <a:latin typeface="Times New Roman" panose="02020603050405020304" pitchFamily="18" charset="0"/>
                <a:cs typeface="Times New Roman" panose="02020603050405020304" pitchFamily="18" charset="0"/>
              </a:rPr>
              <a:t>Off-base </a:t>
            </a:r>
            <a:r>
              <a:rPr lang="en-US" sz="1800" b="0" dirty="0">
                <a:solidFill>
                  <a:srgbClr val="002060"/>
                </a:solidFill>
                <a:latin typeface="Times New Roman" panose="02020603050405020304" pitchFamily="18" charset="0"/>
                <a:cs typeface="Times New Roman" panose="02020603050405020304" pitchFamily="18" charset="0"/>
              </a:rPr>
              <a:t>solicitations must clearly indicate that they are for a Private Organization and not for the base or any official part of the Air Force. </a:t>
            </a: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r>
              <a:rPr lang="en-US" sz="1800" b="0" dirty="0" smtClean="0">
                <a:solidFill>
                  <a:srgbClr val="002060"/>
                </a:solidFill>
                <a:latin typeface="Times New Roman" panose="02020603050405020304" pitchFamily="18" charset="0"/>
                <a:cs typeface="Times New Roman" panose="02020603050405020304" pitchFamily="18" charset="0"/>
              </a:rPr>
              <a:t>Donor/gift </a:t>
            </a:r>
            <a:r>
              <a:rPr lang="en-US" sz="1800" b="0" dirty="0">
                <a:solidFill>
                  <a:srgbClr val="002060"/>
                </a:solidFill>
                <a:latin typeface="Times New Roman" panose="02020603050405020304" pitchFamily="18" charset="0"/>
                <a:cs typeface="Times New Roman" panose="02020603050405020304" pitchFamily="18" charset="0"/>
              </a:rPr>
              <a:t>recognition may not be made publicly. </a:t>
            </a: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r>
              <a:rPr lang="en-US" sz="1800" b="0" dirty="0" smtClean="0">
                <a:solidFill>
                  <a:srgbClr val="002060"/>
                </a:solidFill>
                <a:latin typeface="Times New Roman" panose="02020603050405020304" pitchFamily="18" charset="0"/>
                <a:cs typeface="Times New Roman" panose="02020603050405020304" pitchFamily="18" charset="0"/>
              </a:rPr>
              <a:t>Oral </a:t>
            </a:r>
            <a:r>
              <a:rPr lang="en-US" sz="1800" b="0" dirty="0">
                <a:solidFill>
                  <a:srgbClr val="002060"/>
                </a:solidFill>
                <a:latin typeface="Times New Roman" panose="02020603050405020304" pitchFamily="18" charset="0"/>
                <a:cs typeface="Times New Roman" panose="02020603050405020304" pitchFamily="18" charset="0"/>
              </a:rPr>
              <a:t>recognition of the gift or donation can only be made to members of the Private Organization or those present at an event benefiting from the </a:t>
            </a:r>
            <a:r>
              <a:rPr lang="en-US" sz="1800" b="0" dirty="0" smtClean="0">
                <a:solidFill>
                  <a:srgbClr val="002060"/>
                </a:solidFill>
                <a:latin typeface="Times New Roman" panose="02020603050405020304" pitchFamily="18" charset="0"/>
                <a:cs typeface="Times New Roman" panose="02020603050405020304" pitchFamily="18" charset="0"/>
              </a:rPr>
              <a:t>donation/gift.</a:t>
            </a:r>
          </a:p>
          <a:p>
            <a:pPr>
              <a:buClr>
                <a:srgbClr val="002060"/>
              </a:buClr>
            </a:pPr>
            <a:r>
              <a:rPr lang="en-US" sz="1800" b="0">
                <a:solidFill>
                  <a:srgbClr val="FF0000"/>
                </a:solidFill>
                <a:latin typeface="Times New Roman" panose="02020603050405020304" pitchFamily="18" charset="0"/>
                <a:cs typeface="Times New Roman" panose="02020603050405020304" pitchFamily="18" charset="0"/>
              </a:rPr>
              <a:t>We currently recommend that POs do not solicit funds from off-base entities during COVID</a:t>
            </a:r>
            <a:endParaRPr lang="en-US" sz="1800" b="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Arial" panose="020B0604020202020204" pitchFamily="34" charset="0"/>
              <a:buChar char="•"/>
            </a:pPr>
            <a:endParaRPr lang="en-US" sz="1800" b="0" dirty="0">
              <a:solidFill>
                <a:srgbClr val="002060"/>
              </a:solidFill>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8135029" y="1077219"/>
            <a:ext cx="3613947" cy="4673733"/>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390759" y="837036"/>
            <a:ext cx="11211516" cy="60965"/>
          </a:xfrm>
          <a:prstGeom prst="rect">
            <a:avLst/>
          </a:prstGeom>
        </p:spPr>
      </p:pic>
      <p:sp>
        <p:nvSpPr>
          <p:cNvPr id="4" name="TextBox 3"/>
          <p:cNvSpPr txBox="1"/>
          <p:nvPr/>
        </p:nvSpPr>
        <p:spPr>
          <a:xfrm>
            <a:off x="9405930" y="6329642"/>
            <a:ext cx="2369830" cy="369332"/>
          </a:xfrm>
          <a:prstGeom prst="rect">
            <a:avLst/>
          </a:prstGeom>
          <a:noFill/>
        </p:spPr>
        <p:txBody>
          <a:bodyPr wrap="square" rtlCol="0">
            <a:spAutoFit/>
          </a:bodyPr>
          <a:lstStyle/>
          <a:p>
            <a:r>
              <a:rPr lang="en-US" i="1" dirty="0" smtClean="0">
                <a:solidFill>
                  <a:srgbClr val="002060"/>
                </a:solidFill>
                <a:latin typeface="Times New Roman" panose="02020603050405020304" pitchFamily="18" charset="0"/>
                <a:cs typeface="Times New Roman" panose="02020603050405020304" pitchFamily="18" charset="0"/>
              </a:rPr>
              <a:t>AFI 34-223 10.19.1.3  </a:t>
            </a:r>
            <a:endParaRPr lang="en-US"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548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107740"/>
            <a:ext cx="10972800" cy="1608416"/>
          </a:xfrm>
        </p:spPr>
        <p:txBody>
          <a:bodyPr>
            <a:normAutofit/>
          </a:bodyPr>
          <a:lstStyle/>
          <a:p>
            <a:pPr algn="ctr"/>
            <a:r>
              <a:rPr lang="en-US" sz="4400" b="1" dirty="0">
                <a:solidFill>
                  <a:srgbClr val="00297A"/>
                </a:solidFill>
                <a:latin typeface="Times New Roman" panose="02020603050405020304" pitchFamily="18" charset="0"/>
                <a:cs typeface="Times New Roman" panose="02020603050405020304" pitchFamily="18" charset="0"/>
              </a:rPr>
              <a:t>Fundraising - CFC &amp; AFAF</a:t>
            </a:r>
            <a:r>
              <a:rPr lang="en-US" sz="4000" b="1" dirty="0">
                <a:solidFill>
                  <a:srgbClr val="00297A"/>
                </a:solidFill>
                <a:latin typeface="Calibri Light" panose="020F0302020204030204"/>
              </a:rPr>
              <a:t/>
            </a:r>
            <a:br>
              <a:rPr lang="en-US" sz="4000" b="1" dirty="0">
                <a:solidFill>
                  <a:srgbClr val="00297A"/>
                </a:solidFill>
                <a:latin typeface="Calibri Light" panose="020F0302020204030204"/>
              </a:rPr>
            </a:br>
            <a:endParaRPr lang="en-US" dirty="0"/>
          </a:p>
        </p:txBody>
      </p:sp>
      <p:sp>
        <p:nvSpPr>
          <p:cNvPr id="3" name="Content Placeholder 2"/>
          <p:cNvSpPr>
            <a:spLocks noGrp="1"/>
          </p:cNvSpPr>
          <p:nvPr>
            <p:ph idx="1"/>
          </p:nvPr>
        </p:nvSpPr>
        <p:spPr>
          <a:xfrm>
            <a:off x="178905" y="1292749"/>
            <a:ext cx="10972800" cy="4389120"/>
          </a:xfrm>
        </p:spPr>
        <p:txBody>
          <a:bodyPr/>
          <a:lstStyle/>
          <a:p>
            <a:pPr>
              <a:buClr>
                <a:srgbClr val="002060"/>
              </a:buClr>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The Combined Federal Campaign &amp; the Air Force Assistance Fund Campaign (Service Specific) are the ONLY Official Fundraising Activities within DoD</a:t>
            </a:r>
          </a:p>
          <a:p>
            <a:pPr>
              <a:buClr>
                <a:srgbClr val="002060"/>
              </a:buClr>
              <a:buFont typeface="Wingdings" panose="05000000000000000000" pitchFamily="2" charset="2"/>
              <a:buChar char="Ø"/>
            </a:pPr>
            <a:endParaRPr lang="en-US" sz="2100" dirty="0">
              <a:solidFill>
                <a:srgbClr val="002060"/>
              </a:solidFill>
              <a:latin typeface="Times New Roman" panose="02020603050405020304" pitchFamily="18" charset="0"/>
              <a:cs typeface="Times New Roman" panose="02020603050405020304" pitchFamily="18" charset="0"/>
            </a:endParaRPr>
          </a:p>
          <a:p>
            <a:pPr>
              <a:buClr>
                <a:srgbClr val="002060"/>
              </a:buClr>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No workplace (desk-to-desk) fundraising or payroll deductions are authorized to support Non-Federal Entities or Private Organizations other than the Air Force Assistance Fund and Combined Federal Campaigns </a:t>
            </a:r>
          </a:p>
          <a:p>
            <a:pPr>
              <a:buClr>
                <a:srgbClr val="002060"/>
              </a:buClr>
              <a:buFont typeface="Wingdings" panose="05000000000000000000" pitchFamily="2" charset="2"/>
              <a:buChar char="Ø"/>
            </a:pPr>
            <a:endParaRPr lang="en-US" sz="2100" dirty="0">
              <a:solidFill>
                <a:srgbClr val="002060"/>
              </a:solidFill>
              <a:latin typeface="Times New Roman" panose="02020603050405020304" pitchFamily="18" charset="0"/>
              <a:cs typeface="Times New Roman" panose="02020603050405020304" pitchFamily="18" charset="0"/>
            </a:endParaRPr>
          </a:p>
          <a:p>
            <a:pPr>
              <a:buClr>
                <a:srgbClr val="002060"/>
              </a:buClr>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PO fundraising may not interfere with, or detract from, the CFC or AFAF</a:t>
            </a:r>
          </a:p>
          <a:p>
            <a:pPr marL="800100" lvl="1" indent="-342900">
              <a:buClr>
                <a:srgbClr val="002060"/>
              </a:buClr>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PO ad hoc fundraising to support unit holiday parties is allowed during the Combined Federal Campaign</a:t>
            </a:r>
          </a:p>
          <a:p>
            <a:pPr marL="800100" lvl="1" indent="-342900">
              <a:buClr>
                <a:srgbClr val="002060"/>
              </a:buClr>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Approval authority for fundraising during this time is elevated (expect approvals to take longer)</a:t>
            </a:r>
          </a:p>
          <a:p>
            <a:endParaRPr lang="en-US" dirty="0"/>
          </a:p>
        </p:txBody>
      </p:sp>
      <p:pic>
        <p:nvPicPr>
          <p:cNvPr id="4" name="Picture 3"/>
          <p:cNvPicPr>
            <a:picLocks noChangeAspect="1"/>
          </p:cNvPicPr>
          <p:nvPr/>
        </p:nvPicPr>
        <p:blipFill>
          <a:blip r:embed="rId2"/>
          <a:stretch>
            <a:fillRect/>
          </a:stretch>
        </p:blipFill>
        <p:spPr>
          <a:xfrm>
            <a:off x="271670" y="1051096"/>
            <a:ext cx="11211516" cy="60965"/>
          </a:xfrm>
          <a:prstGeom prst="rect">
            <a:avLst/>
          </a:prstGeom>
        </p:spPr>
      </p:pic>
    </p:spTree>
    <p:extLst>
      <p:ext uri="{BB962C8B-B14F-4D97-AF65-F5344CB8AC3E}">
        <p14:creationId xmlns:p14="http://schemas.microsoft.com/office/powerpoint/2010/main" val="33778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26" y="580063"/>
            <a:ext cx="12191999" cy="1200329"/>
          </a:xfrm>
          <a:prstGeom prst="rect">
            <a:avLst/>
          </a:prstGeom>
        </p:spPr>
        <p:txBody>
          <a:bodyPr wrap="square">
            <a:spAutoFit/>
          </a:bodyPr>
          <a:lstStyle/>
          <a:p>
            <a:pPr algn="ctr"/>
            <a:r>
              <a:rPr lang="en-US" sz="3600" b="1" dirty="0">
                <a:solidFill>
                  <a:srgbClr val="00297A"/>
                </a:solidFill>
                <a:latin typeface="Adobe Gothic Std B" panose="020B0800000000000000" pitchFamily="34" charset="-128"/>
                <a:ea typeface="Adobe Gothic Std B" panose="020B0800000000000000" pitchFamily="34" charset="-128"/>
              </a:rPr>
              <a:t>Private </a:t>
            </a:r>
            <a:r>
              <a:rPr lang="en-US" sz="3600" b="1" dirty="0" smtClean="0">
                <a:solidFill>
                  <a:srgbClr val="00297A"/>
                </a:solidFill>
                <a:latin typeface="Adobe Gothic Std B" panose="020B0800000000000000" pitchFamily="34" charset="-128"/>
                <a:ea typeface="Adobe Gothic Std B" panose="020B0800000000000000" pitchFamily="34" charset="-128"/>
              </a:rPr>
              <a:t>Organization's Office </a:t>
            </a:r>
            <a:r>
              <a:rPr lang="en-US" sz="3600" b="1" dirty="0">
                <a:solidFill>
                  <a:srgbClr val="00297A"/>
                </a:solidFill>
                <a:latin typeface="Adobe Gothic Std B" panose="020B0800000000000000" pitchFamily="34" charset="-128"/>
                <a:ea typeface="Adobe Gothic Std B" panose="020B0800000000000000" pitchFamily="34" charset="-128"/>
              </a:rPr>
              <a:t>General Information</a:t>
            </a: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836023" y="1287057"/>
            <a:ext cx="10724606"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dirty="0"/>
              <a:t> Website </a:t>
            </a:r>
            <a:r>
              <a:rPr lang="en-US" sz="3200" u="sng" dirty="0">
                <a:solidFill>
                  <a:schemeClr val="bg2">
                    <a:lumMod val="10000"/>
                  </a:schemeClr>
                </a:solidFill>
              </a:rPr>
              <a:t>www.https://86fss.com/private-organizations/</a:t>
            </a:r>
          </a:p>
        </p:txBody>
      </p:sp>
      <p:sp>
        <p:nvSpPr>
          <p:cNvPr id="4" name="TextBox 3"/>
          <p:cNvSpPr txBox="1"/>
          <p:nvPr/>
        </p:nvSpPr>
        <p:spPr>
          <a:xfrm>
            <a:off x="1632857" y="1871832"/>
            <a:ext cx="8621486" cy="156966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AFI’s</a:t>
            </a:r>
          </a:p>
          <a:p>
            <a:pPr marL="285750" indent="-285750">
              <a:buFont typeface="Wingdings" panose="05000000000000000000" pitchFamily="2" charset="2"/>
              <a:buChar char="Ø"/>
            </a:pPr>
            <a:r>
              <a:rPr lang="en-US" sz="2400" dirty="0"/>
              <a:t>Frequently Asked Questions</a:t>
            </a:r>
          </a:p>
          <a:p>
            <a:pPr marL="285750" indent="-285750">
              <a:buFont typeface="Wingdings" panose="05000000000000000000" pitchFamily="2" charset="2"/>
              <a:buChar char="Ø"/>
            </a:pPr>
            <a:r>
              <a:rPr lang="en-US" sz="2400" dirty="0"/>
              <a:t>Templates</a:t>
            </a:r>
          </a:p>
          <a:p>
            <a:pPr marL="285750" indent="-285750">
              <a:buFont typeface="Wingdings" panose="05000000000000000000" pitchFamily="2" charset="2"/>
              <a:buChar char="Ø"/>
            </a:pPr>
            <a:r>
              <a:rPr lang="en-US" sz="2400" dirty="0"/>
              <a:t>Fundraiser Request </a:t>
            </a:r>
            <a:r>
              <a:rPr lang="en-US" sz="2400" dirty="0" smtClean="0"/>
              <a:t>Form</a:t>
            </a:r>
            <a:endParaRPr lang="en-US" sz="2400" dirty="0"/>
          </a:p>
        </p:txBody>
      </p:sp>
      <p:sp>
        <p:nvSpPr>
          <p:cNvPr id="5" name="Rectangle 4"/>
          <p:cNvSpPr/>
          <p:nvPr/>
        </p:nvSpPr>
        <p:spPr>
          <a:xfrm>
            <a:off x="836023" y="3708672"/>
            <a:ext cx="7125540" cy="584775"/>
          </a:xfrm>
          <a:prstGeom prst="rect">
            <a:avLst/>
          </a:prstGeom>
        </p:spPr>
        <p:txBody>
          <a:bodyPr wrap="none">
            <a:spAutoFit/>
          </a:bodyPr>
          <a:lstStyle/>
          <a:p>
            <a:pPr marL="457200" indent="-457200">
              <a:buFont typeface="Wingdings" panose="05000000000000000000" pitchFamily="2" charset="2"/>
              <a:buChar char="v"/>
            </a:pPr>
            <a:r>
              <a:rPr lang="en-US" sz="3200" dirty="0"/>
              <a:t> Private Organization Administrator </a:t>
            </a:r>
          </a:p>
        </p:txBody>
      </p:sp>
      <p:sp>
        <p:nvSpPr>
          <p:cNvPr id="6" name="TextBox 5"/>
          <p:cNvSpPr txBox="1"/>
          <p:nvPr/>
        </p:nvSpPr>
        <p:spPr>
          <a:xfrm>
            <a:off x="1632857" y="4308836"/>
            <a:ext cx="9339943" cy="1938992"/>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Mrs. Catherine Jennings</a:t>
            </a:r>
          </a:p>
          <a:p>
            <a:pPr marL="285750" indent="-285750">
              <a:buFont typeface="Wingdings" panose="05000000000000000000" pitchFamily="2" charset="2"/>
              <a:buChar char="Ø"/>
            </a:pPr>
            <a:r>
              <a:rPr lang="en-US" sz="2400" dirty="0"/>
              <a:t>Private Org box: 86FSS.privateorgs@us.af.mil</a:t>
            </a:r>
          </a:p>
          <a:p>
            <a:pPr marL="285750" indent="-285750">
              <a:buFont typeface="Wingdings" panose="05000000000000000000" pitchFamily="2" charset="2"/>
              <a:buChar char="Ø"/>
            </a:pPr>
            <a:r>
              <a:rPr lang="en-US" sz="2400" dirty="0"/>
              <a:t>Email: Catherine.Jennings.1@us.af.mil</a:t>
            </a:r>
          </a:p>
          <a:p>
            <a:pPr marL="285750" indent="-285750">
              <a:buFont typeface="Wingdings" panose="05000000000000000000" pitchFamily="2" charset="2"/>
              <a:buChar char="Ø"/>
            </a:pPr>
            <a:r>
              <a:rPr lang="en-US" sz="2400" dirty="0"/>
              <a:t>DSN: 480-8728/06371-47-8728</a:t>
            </a:r>
          </a:p>
          <a:p>
            <a:pPr marL="285750" indent="-285750">
              <a:buFont typeface="Wingdings" panose="05000000000000000000" pitchFamily="2" charset="2"/>
              <a:buChar char="Ø"/>
            </a:pPr>
            <a:r>
              <a:rPr lang="en-US" sz="2400" dirty="0"/>
              <a:t>Location: Building 2118 (Vat Office) 2nd Floor, Office 220</a:t>
            </a:r>
          </a:p>
        </p:txBody>
      </p:sp>
      <p:pic>
        <p:nvPicPr>
          <p:cNvPr id="7" name="Picture 6"/>
          <p:cNvPicPr>
            <a:picLocks noChangeAspect="1"/>
          </p:cNvPicPr>
          <p:nvPr/>
        </p:nvPicPr>
        <p:blipFill>
          <a:blip r:embed="rId2"/>
          <a:stretch>
            <a:fillRect/>
          </a:stretch>
        </p:blipFill>
        <p:spPr>
          <a:xfrm>
            <a:off x="490242" y="1119263"/>
            <a:ext cx="11211516" cy="60965"/>
          </a:xfrm>
          <a:prstGeom prst="rect">
            <a:avLst/>
          </a:prstGeom>
        </p:spPr>
      </p:pic>
    </p:spTree>
    <p:extLst>
      <p:ext uri="{BB962C8B-B14F-4D97-AF65-F5344CB8AC3E}">
        <p14:creationId xmlns:p14="http://schemas.microsoft.com/office/powerpoint/2010/main" val="2763631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33" y="195288"/>
            <a:ext cx="10972800" cy="847628"/>
          </a:xfrm>
        </p:spPr>
        <p:txBody>
          <a:bodyPr>
            <a:normAutofit/>
          </a:bodyPr>
          <a:lstStyle/>
          <a:p>
            <a:pPr algn="ctr"/>
            <a:r>
              <a:rPr lang="en-US" b="1" dirty="0">
                <a:solidFill>
                  <a:srgbClr val="00297A"/>
                </a:solidFill>
                <a:latin typeface="Times New Roman" panose="02020603050405020304" pitchFamily="18" charset="0"/>
                <a:cs typeface="Times New Roman" panose="02020603050405020304" pitchFamily="18" charset="0"/>
              </a:rPr>
              <a:t>Fundraising During COVID-19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917" y="1376153"/>
            <a:ext cx="6882675" cy="5548108"/>
          </a:xfrm>
        </p:spPr>
        <p:txBody>
          <a:bodyPr>
            <a:normAutofit fontScale="92500"/>
          </a:bodyPr>
          <a:lstStyle/>
          <a:p>
            <a:pPr marL="285750" indent="-285750">
              <a:buClr>
                <a:srgbClr val="002060"/>
              </a:buClr>
              <a:buFont typeface="Wingdings" panose="05000000000000000000" pitchFamily="2" charset="2"/>
              <a:buChar char="Ø"/>
            </a:pPr>
            <a:r>
              <a:rPr lang="en-US" sz="2300" dirty="0">
                <a:solidFill>
                  <a:srgbClr val="002060"/>
                </a:solidFill>
                <a:latin typeface="Times New Roman" panose="02020603050405020304" pitchFamily="18" charset="0"/>
                <a:cs typeface="Times New Roman" panose="02020603050405020304" pitchFamily="18" charset="0"/>
              </a:rPr>
              <a:t>Face-to-Face fundraising may be limited due to installation and/or host nation requirements</a:t>
            </a:r>
          </a:p>
          <a:p>
            <a:pPr marL="285750" indent="-285750">
              <a:buClr>
                <a:srgbClr val="002060"/>
              </a:buClr>
              <a:buFont typeface="Wingdings" panose="05000000000000000000" pitchFamily="2" charset="2"/>
              <a:buChar char="Ø"/>
            </a:pPr>
            <a:endParaRPr lang="en-US" sz="2300" dirty="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Wingdings" panose="05000000000000000000" pitchFamily="2" charset="2"/>
              <a:buChar char="Ø"/>
            </a:pPr>
            <a:r>
              <a:rPr lang="en-US" sz="2300" dirty="0">
                <a:solidFill>
                  <a:srgbClr val="002060"/>
                </a:solidFill>
                <a:latin typeface="Times New Roman" panose="02020603050405020304" pitchFamily="18" charset="0"/>
                <a:cs typeface="Times New Roman" panose="02020603050405020304" pitchFamily="18" charset="0"/>
              </a:rPr>
              <a:t>POs must have a hygiene plan included with their fundraising request that describes how the activity will meet existing requirements</a:t>
            </a:r>
          </a:p>
          <a:p>
            <a:pPr marL="742950" lvl="1" indent="-285750">
              <a:buClr>
                <a:srgbClr val="002060"/>
              </a:buClr>
              <a:buFont typeface="Wingdings" panose="05000000000000000000" pitchFamily="2" charset="2"/>
              <a:buChar char="Ø"/>
            </a:pPr>
            <a:r>
              <a:rPr lang="en-US" sz="2300" dirty="0">
                <a:solidFill>
                  <a:srgbClr val="002060"/>
                </a:solidFill>
                <a:latin typeface="Times New Roman" panose="02020603050405020304" pitchFamily="18" charset="0"/>
                <a:cs typeface="Times New Roman" panose="02020603050405020304" pitchFamily="18" charset="0"/>
              </a:rPr>
              <a:t>At a minimum the plan should address: the number of people to be involved, physical distancing, sanitation/PPE, and how the PO will track contacts, etc.</a:t>
            </a:r>
          </a:p>
          <a:p>
            <a:pPr marL="742950" lvl="1" indent="-285750">
              <a:buClr>
                <a:srgbClr val="002060"/>
              </a:buClr>
              <a:buFont typeface="Wingdings" panose="05000000000000000000" pitchFamily="2" charset="2"/>
              <a:buChar char="Ø"/>
            </a:pPr>
            <a:r>
              <a:rPr lang="en-US" sz="2300" dirty="0">
                <a:solidFill>
                  <a:srgbClr val="002060"/>
                </a:solidFill>
                <a:latin typeface="Times New Roman" panose="02020603050405020304" pitchFamily="18" charset="0"/>
                <a:cs typeface="Times New Roman" panose="02020603050405020304" pitchFamily="18" charset="0"/>
              </a:rPr>
              <a:t>POs must receive the approval </a:t>
            </a:r>
            <a:r>
              <a:rPr lang="en-US" sz="2300" dirty="0" smtClean="0">
                <a:solidFill>
                  <a:srgbClr val="002060"/>
                </a:solidFill>
                <a:latin typeface="Times New Roman" panose="02020603050405020304" pitchFamily="18" charset="0"/>
                <a:cs typeface="Times New Roman" panose="02020603050405020304" pitchFamily="18" charset="0"/>
              </a:rPr>
              <a:t>from the OPT and Public Health prior to submitting fundraising requests</a:t>
            </a:r>
          </a:p>
          <a:p>
            <a:pPr marL="742950" lvl="1" indent="-285750">
              <a:buClr>
                <a:srgbClr val="002060"/>
              </a:buClr>
              <a:buFont typeface="Wingdings" panose="05000000000000000000" pitchFamily="2" charset="2"/>
              <a:buChar char="Ø"/>
            </a:pPr>
            <a:endParaRPr lang="en-US" sz="2300" dirty="0">
              <a:solidFill>
                <a:srgbClr val="002060"/>
              </a:solidFill>
              <a:latin typeface="Times New Roman" panose="02020603050405020304" pitchFamily="18" charset="0"/>
              <a:cs typeface="Times New Roman" panose="02020603050405020304" pitchFamily="18" charset="0"/>
            </a:endParaRPr>
          </a:p>
          <a:p>
            <a:pPr marL="285750" indent="-285750">
              <a:buClr>
                <a:srgbClr val="002060"/>
              </a:buClr>
              <a:buFont typeface="Wingdings" panose="05000000000000000000" pitchFamily="2" charset="2"/>
              <a:buChar char="Ø"/>
            </a:pPr>
            <a:r>
              <a:rPr lang="en-US" sz="2300" dirty="0">
                <a:solidFill>
                  <a:srgbClr val="002060"/>
                </a:solidFill>
                <a:latin typeface="Times New Roman" panose="02020603050405020304" pitchFamily="18" charset="0"/>
                <a:cs typeface="Times New Roman" panose="02020603050405020304" pitchFamily="18" charset="0"/>
              </a:rPr>
              <a:t>Approval of fundraisers are subject to change, depending on installation and host nation requirements</a:t>
            </a:r>
          </a:p>
          <a:p>
            <a:endParaRPr lang="en-US" dirty="0"/>
          </a:p>
        </p:txBody>
      </p:sp>
      <p:pic>
        <p:nvPicPr>
          <p:cNvPr id="4" name="Picture 3"/>
          <p:cNvPicPr>
            <a:picLocks noChangeAspect="1"/>
          </p:cNvPicPr>
          <p:nvPr/>
        </p:nvPicPr>
        <p:blipFill>
          <a:blip r:embed="rId2"/>
          <a:stretch>
            <a:fillRect/>
          </a:stretch>
        </p:blipFill>
        <p:spPr>
          <a:xfrm>
            <a:off x="500875" y="1179052"/>
            <a:ext cx="11211516" cy="6096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211" t="21969" r="1758" b="12046"/>
          <a:stretch/>
        </p:blipFill>
        <p:spPr>
          <a:xfrm>
            <a:off x="6985592" y="2436705"/>
            <a:ext cx="4965404" cy="2391494"/>
          </a:xfrm>
          <a:prstGeom prst="rect">
            <a:avLst/>
          </a:prstGeom>
        </p:spPr>
      </p:pic>
    </p:spTree>
    <p:extLst>
      <p:ext uri="{BB962C8B-B14F-4D97-AF65-F5344CB8AC3E}">
        <p14:creationId xmlns:p14="http://schemas.microsoft.com/office/powerpoint/2010/main" val="216637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5112" y="505852"/>
            <a:ext cx="9297206" cy="1341236"/>
          </a:xfrm>
          <a:prstGeom prst="rect">
            <a:avLst/>
          </a:prstGeom>
        </p:spPr>
      </p:pic>
      <p:sp>
        <p:nvSpPr>
          <p:cNvPr id="3" name="Content Placeholder 2"/>
          <p:cNvSpPr>
            <a:spLocks noGrp="1"/>
          </p:cNvSpPr>
          <p:nvPr>
            <p:ph idx="1"/>
          </p:nvPr>
        </p:nvSpPr>
        <p:spPr>
          <a:xfrm>
            <a:off x="284087" y="1847088"/>
            <a:ext cx="10403792" cy="4733594"/>
          </a:xfrm>
        </p:spPr>
        <p:txBody>
          <a:bodyPr/>
          <a:lstStyle/>
          <a:p>
            <a:pPr>
              <a:buClr>
                <a:srgbClr val="002060"/>
              </a:buClr>
              <a:buSzPct val="84000"/>
            </a:pPr>
            <a:r>
              <a:rPr lang="en-US" sz="2800" dirty="0" smtClean="0">
                <a:solidFill>
                  <a:srgbClr val="002060"/>
                </a:solidFill>
              </a:rPr>
              <a:t>Virtual Fundraising events are an option</a:t>
            </a:r>
          </a:p>
          <a:p>
            <a:pPr marL="514350" indent="-514350">
              <a:buClr>
                <a:srgbClr val="002060"/>
              </a:buClr>
              <a:buSzPct val="90000"/>
              <a:buFont typeface="+mj-lt"/>
              <a:buAutoNum type="arabicPeriod"/>
            </a:pPr>
            <a:r>
              <a:rPr lang="en-US" sz="2800" dirty="0" smtClean="0">
                <a:solidFill>
                  <a:srgbClr val="002060"/>
                </a:solidFill>
              </a:rPr>
              <a:t>Virtual Sporting Events</a:t>
            </a:r>
          </a:p>
          <a:p>
            <a:pPr marL="514350" indent="-514350">
              <a:buClr>
                <a:srgbClr val="002060"/>
              </a:buClr>
              <a:buSzPct val="90000"/>
              <a:buFont typeface="+mj-lt"/>
              <a:buAutoNum type="arabicPeriod"/>
            </a:pPr>
            <a:r>
              <a:rPr lang="en-US" sz="2800" dirty="0" smtClean="0">
                <a:solidFill>
                  <a:srgbClr val="002060"/>
                </a:solidFill>
              </a:rPr>
              <a:t>Online Zoom Events –</a:t>
            </a:r>
            <a:r>
              <a:rPr lang="en-US" sz="2400" i="1" dirty="0" smtClean="0">
                <a:solidFill>
                  <a:srgbClr val="002060"/>
                </a:solidFill>
              </a:rPr>
              <a:t>avoid events that involve gambling or the appearance thereof. </a:t>
            </a:r>
          </a:p>
          <a:p>
            <a:pPr marL="514350" indent="-514350">
              <a:buClr>
                <a:srgbClr val="002060"/>
              </a:buClr>
              <a:buSzPct val="90000"/>
              <a:buFont typeface="+mj-lt"/>
              <a:buAutoNum type="arabicPeriod"/>
            </a:pPr>
            <a:r>
              <a:rPr lang="en-US" sz="2800" dirty="0" smtClean="0">
                <a:solidFill>
                  <a:srgbClr val="002060"/>
                </a:solidFill>
              </a:rPr>
              <a:t>Online Gaming Event</a:t>
            </a:r>
            <a:r>
              <a:rPr lang="en-US" sz="3200" dirty="0" smtClean="0">
                <a:solidFill>
                  <a:srgbClr val="002060"/>
                </a:solidFill>
              </a:rPr>
              <a:t>s </a:t>
            </a:r>
          </a:p>
          <a:p>
            <a:pPr marL="514350" indent="-514350">
              <a:buClr>
                <a:srgbClr val="002060"/>
              </a:buClr>
              <a:buSzPct val="90000"/>
              <a:buFont typeface="+mj-lt"/>
              <a:buAutoNum type="arabicPeriod"/>
            </a:pPr>
            <a:endParaRPr lang="en-US" dirty="0" smtClean="0">
              <a:solidFill>
                <a:srgbClr val="002060"/>
              </a:solidFill>
            </a:endParaRPr>
          </a:p>
          <a:p>
            <a:pPr marL="514350" indent="-514350">
              <a:buClr>
                <a:srgbClr val="002060"/>
              </a:buClr>
              <a:buSzPct val="90000"/>
              <a:buFont typeface="+mj-lt"/>
              <a:buAutoNum type="arabicPeriod"/>
            </a:pPr>
            <a:endParaRPr lang="en-US" dirty="0">
              <a:solidFill>
                <a:srgbClr val="002060"/>
              </a:solidFill>
            </a:endParaRPr>
          </a:p>
        </p:txBody>
      </p:sp>
      <p:pic>
        <p:nvPicPr>
          <p:cNvPr id="5" name="Picture 4"/>
          <p:cNvPicPr>
            <a:picLocks noChangeAspect="1"/>
          </p:cNvPicPr>
          <p:nvPr/>
        </p:nvPicPr>
        <p:blipFill>
          <a:blip r:embed="rId3"/>
          <a:stretch>
            <a:fillRect/>
          </a:stretch>
        </p:blipFill>
        <p:spPr>
          <a:xfrm>
            <a:off x="490242" y="1472015"/>
            <a:ext cx="11211516" cy="60965"/>
          </a:xfrm>
          <a:prstGeom prst="rect">
            <a:avLst/>
          </a:prstGeom>
        </p:spPr>
      </p:pic>
    </p:spTree>
    <p:extLst>
      <p:ext uri="{BB962C8B-B14F-4D97-AF65-F5344CB8AC3E}">
        <p14:creationId xmlns:p14="http://schemas.microsoft.com/office/powerpoint/2010/main" val="302183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47" y="-11449"/>
            <a:ext cx="10972800" cy="1143000"/>
          </a:xfrm>
        </p:spPr>
        <p:txBody>
          <a:bodyPr/>
          <a:lstStyle/>
          <a:p>
            <a:pPr algn="ctr"/>
            <a:r>
              <a:rPr lang="en-US" dirty="0" smtClean="0"/>
              <a:t> </a:t>
            </a:r>
            <a:r>
              <a:rPr lang="en-US" dirty="0" smtClean="0">
                <a:solidFill>
                  <a:srgbClr val="002060"/>
                </a:solidFill>
                <a:latin typeface="Times New Roman" panose="02020603050405020304" pitchFamily="18" charset="0"/>
                <a:cs typeface="Times New Roman" panose="02020603050405020304" pitchFamily="18" charset="0"/>
              </a:rPr>
              <a:t>Fundraising and the Commissary </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05537" y="1214428"/>
            <a:ext cx="10972800" cy="59666"/>
          </a:xfrm>
          <a:prstGeom prst="rect">
            <a:avLst/>
          </a:prstGeom>
        </p:spPr>
      </p:pic>
      <p:sp>
        <p:nvSpPr>
          <p:cNvPr id="6" name="TextBox 5"/>
          <p:cNvSpPr txBox="1"/>
          <p:nvPr/>
        </p:nvSpPr>
        <p:spPr>
          <a:xfrm>
            <a:off x="109109" y="1694759"/>
            <a:ext cx="700289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002060"/>
                </a:solidFill>
                <a:latin typeface="Times New Roman" panose="02020603050405020304" pitchFamily="18" charset="0"/>
                <a:cs typeface="Times New Roman" panose="02020603050405020304" pitchFamily="18" charset="0"/>
              </a:rPr>
              <a:t>Due to NATO SOFA and Customs requirements, Private Organization fundraising is limited to others with SOFA status.  </a:t>
            </a:r>
          </a:p>
          <a:p>
            <a:pPr marL="285750" indent="-285750">
              <a:buFont typeface="Arial" panose="020B0604020202020204" pitchFamily="34" charset="0"/>
              <a:buChar char="•"/>
            </a:pPr>
            <a:endParaRPr lang="en-US" sz="28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smtClean="0">
                <a:solidFill>
                  <a:srgbClr val="002060"/>
                </a:solidFill>
                <a:latin typeface="Times New Roman" panose="02020603050405020304" pitchFamily="18" charset="0"/>
                <a:cs typeface="Times New Roman" panose="02020603050405020304" pitchFamily="18" charset="0"/>
              </a:rPr>
              <a:t>Use of items purchased through DeCA (the Commissary) or AAFES (the Exchange) is prohibited for home business.  A limited exception is allowed for Private Organizations, however direct re-sale is prohibited.  (Competition is not allowed) </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687" r="17483"/>
          <a:stretch/>
        </p:blipFill>
        <p:spPr>
          <a:xfrm>
            <a:off x="7111999" y="1913984"/>
            <a:ext cx="46736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475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algn="ctr"/>
            <a:endParaRPr lang="en-US" sz="4000" b="1" dirty="0">
              <a:solidFill>
                <a:srgbClr val="00297A"/>
              </a:solidFill>
            </a:endParaRP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325630" y="1363488"/>
            <a:ext cx="11327829" cy="4154984"/>
          </a:xfrm>
          <a:prstGeom prst="rect">
            <a:avLst/>
          </a:prstGeom>
          <a:noFill/>
        </p:spPr>
        <p:txBody>
          <a:bodyPr wrap="square" rtlCol="0">
            <a:spAutoFit/>
          </a:bodyPr>
          <a:lstStyle/>
          <a:p>
            <a:endParaRPr lang="en-US" sz="2400" dirty="0"/>
          </a:p>
          <a:p>
            <a:pPr marL="342900" indent="-342900">
              <a:buFont typeface="Wingdings" panose="05000000000000000000" pitchFamily="2" charset="2"/>
              <a:buChar char="v"/>
            </a:pPr>
            <a:r>
              <a:rPr lang="en-US" sz="2400" dirty="0" smtClean="0"/>
              <a:t>86 FSS has not confirmed or canceled the 2021 Freedom Fest Event. They will make sure to follow all local regulations if the event takes place. Which could allow or deny the event.</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smtClean="0"/>
              <a:t> Unfortunately, there will be NO PO food booths this year. </a:t>
            </a:r>
            <a:r>
              <a:rPr lang="en-US" sz="2400" dirty="0"/>
              <a:t>W</a:t>
            </a:r>
            <a:r>
              <a:rPr lang="en-US" sz="2400" dirty="0" smtClean="0"/>
              <a:t>e do not want anyone to invest money for a booth and then the event is canceled. This was not an easy decision, but we feel this is the best for everyone incase the event is canceled. </a:t>
            </a:r>
            <a:endParaRPr lang="en-US" sz="2400" dirty="0"/>
          </a:p>
          <a:p>
            <a:pPr marL="342900" indent="-342900">
              <a:buFont typeface="Wingdings" panose="05000000000000000000" pitchFamily="2" charset="2"/>
              <a:buChar char="v"/>
            </a:pPr>
            <a:endParaRPr lang="en-US" sz="2400" dirty="0" smtClean="0"/>
          </a:p>
          <a:p>
            <a:endParaRPr lang="en-US" sz="2400" dirty="0" smtClean="0"/>
          </a:p>
          <a:p>
            <a:pPr marL="800100" lvl="1" indent="-342900">
              <a:buFont typeface="Wingdings" panose="05000000000000000000" pitchFamily="2" charset="2"/>
              <a:buChar char="v"/>
            </a:pPr>
            <a:endParaRPr lang="en-US" sz="2400" dirty="0"/>
          </a:p>
        </p:txBody>
      </p:sp>
      <p:pic>
        <p:nvPicPr>
          <p:cNvPr id="7" name="Picture 6"/>
          <p:cNvPicPr>
            <a:picLocks noChangeAspect="1"/>
          </p:cNvPicPr>
          <p:nvPr/>
        </p:nvPicPr>
        <p:blipFill>
          <a:blip r:embed="rId2"/>
          <a:stretch>
            <a:fillRect/>
          </a:stretch>
        </p:blipFill>
        <p:spPr>
          <a:xfrm>
            <a:off x="441943" y="1169086"/>
            <a:ext cx="11211516" cy="60965"/>
          </a:xfrm>
          <a:prstGeom prst="rect">
            <a:avLst/>
          </a:prstGeom>
        </p:spPr>
      </p:pic>
      <p:sp>
        <p:nvSpPr>
          <p:cNvPr id="9" name="Rectangle 8"/>
          <p:cNvSpPr/>
          <p:nvPr/>
        </p:nvSpPr>
        <p:spPr>
          <a:xfrm>
            <a:off x="-413490" y="430128"/>
            <a:ext cx="12922382" cy="769441"/>
          </a:xfrm>
          <a:prstGeom prst="rect">
            <a:avLst/>
          </a:prstGeom>
        </p:spPr>
        <p:txBody>
          <a:bodyPr wrap="square">
            <a:spAutoFit/>
          </a:bodyPr>
          <a:lstStyle/>
          <a:p>
            <a:pPr algn="ctr"/>
            <a:r>
              <a:rPr lang="en-US" sz="4400" b="1" dirty="0" smtClean="0">
                <a:solidFill>
                  <a:srgbClr val="00297A"/>
                </a:solidFill>
              </a:rPr>
              <a:t>Freedom Fest</a:t>
            </a:r>
            <a:endParaRPr lang="en-US" sz="4400" b="1" dirty="0">
              <a:solidFill>
                <a:srgbClr val="00297A"/>
              </a:solidFill>
            </a:endParaRPr>
          </a:p>
        </p:txBody>
      </p:sp>
    </p:spTree>
    <p:extLst>
      <p:ext uri="{BB962C8B-B14F-4D97-AF65-F5344CB8AC3E}">
        <p14:creationId xmlns:p14="http://schemas.microsoft.com/office/powerpoint/2010/main" val="3262200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0" y="0"/>
            <a:ext cx="10088880" cy="1325700"/>
          </a:xfrm>
          <a:prstGeom prst="rect">
            <a:avLst/>
          </a:prstGeom>
          <a:solidFill>
            <a:schemeClr val="bg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haroni"/>
              <a:buNone/>
            </a:pPr>
            <a:r>
              <a:rPr lang="en-US" sz="4800" b="1" dirty="0">
                <a:latin typeface="Aharoni"/>
                <a:ea typeface="Aharoni"/>
                <a:cs typeface="Aharoni"/>
                <a:sym typeface="Aharoni"/>
              </a:rPr>
              <a:t> </a:t>
            </a:r>
            <a:r>
              <a:rPr lang="en-US" b="1" dirty="0">
                <a:latin typeface="Aharoni"/>
                <a:ea typeface="Aharoni"/>
                <a:cs typeface="Aharoni"/>
                <a:sym typeface="Aharoni"/>
              </a:rPr>
              <a:t>FOOD VENDOR KEY POINTS</a:t>
            </a:r>
            <a:endParaRPr sz="4800" dirty="0"/>
          </a:p>
        </p:txBody>
      </p:sp>
      <p:sp>
        <p:nvSpPr>
          <p:cNvPr id="85" name="Google Shape;85;p13"/>
          <p:cNvSpPr txBox="1">
            <a:spLocks noGrp="1"/>
          </p:cNvSpPr>
          <p:nvPr>
            <p:ph type="body" idx="1"/>
          </p:nvPr>
        </p:nvSpPr>
        <p:spPr>
          <a:xfrm>
            <a:off x="575975" y="1473400"/>
            <a:ext cx="8197500" cy="4969800"/>
          </a:xfrm>
          <a:prstGeom prst="rect">
            <a:avLst/>
          </a:prstGeom>
          <a:noFill/>
          <a:ln>
            <a:noFill/>
          </a:ln>
        </p:spPr>
        <p:txBody>
          <a:bodyPr spcFirstLastPara="1" wrap="square" lIns="91425" tIns="45700" rIns="91425" bIns="45700" anchor="ctr" anchorCtr="0">
            <a:normAutofit/>
          </a:bodyPr>
          <a:lstStyle/>
          <a:p>
            <a:pPr marL="228600" lvl="0" indent="-244475" algn="l" rtl="0">
              <a:lnSpc>
                <a:spcPct val="90000"/>
              </a:lnSpc>
              <a:spcBef>
                <a:spcPts val="0"/>
              </a:spcBef>
              <a:spcAft>
                <a:spcPts val="0"/>
              </a:spcAft>
              <a:buClr>
                <a:schemeClr val="dk1"/>
              </a:buClr>
              <a:buSzPts val="2100"/>
              <a:buFont typeface="Calibri"/>
              <a:buChar char="•"/>
            </a:pPr>
            <a:r>
              <a:rPr lang="en-US" sz="2100" dirty="0"/>
              <a:t>Space rental fee $200, </a:t>
            </a:r>
            <a:r>
              <a:rPr lang="en-US" sz="2100" i="1" dirty="0"/>
              <a:t>payable to FSS</a:t>
            </a:r>
            <a:endParaRPr sz="2100" dirty="0"/>
          </a:p>
          <a:p>
            <a:pPr marL="228600" lvl="0" indent="-244475" algn="l" rtl="0">
              <a:lnSpc>
                <a:spcPct val="90000"/>
              </a:lnSpc>
              <a:spcBef>
                <a:spcPts val="1000"/>
              </a:spcBef>
              <a:spcAft>
                <a:spcPts val="0"/>
              </a:spcAft>
              <a:buClr>
                <a:schemeClr val="dk1"/>
              </a:buClr>
              <a:buSzPts val="2100"/>
              <a:buFont typeface="Calibri"/>
              <a:buChar char="•"/>
            </a:pPr>
            <a:r>
              <a:rPr lang="en-US" sz="2100" dirty="0"/>
              <a:t>Refundable cleaning fee $350, </a:t>
            </a:r>
            <a:r>
              <a:rPr lang="en-US" sz="2100" i="1" dirty="0"/>
              <a:t>payable to ROSC</a:t>
            </a:r>
            <a:endParaRPr sz="2100" dirty="0"/>
          </a:p>
          <a:p>
            <a:pPr marL="228600" lvl="0" indent="-244475" algn="l" rtl="0">
              <a:lnSpc>
                <a:spcPct val="90000"/>
              </a:lnSpc>
              <a:spcBef>
                <a:spcPts val="1000"/>
              </a:spcBef>
              <a:spcAft>
                <a:spcPts val="0"/>
              </a:spcAft>
              <a:buClr>
                <a:schemeClr val="dk1"/>
              </a:buClr>
              <a:buSzPts val="2100"/>
              <a:buFont typeface="Calibri"/>
              <a:buChar char="•"/>
            </a:pPr>
            <a:r>
              <a:rPr lang="en-US" sz="2100" i="1" dirty="0"/>
              <a:t>220 power required</a:t>
            </a:r>
            <a:endParaRPr sz="2100" dirty="0"/>
          </a:p>
          <a:p>
            <a:pPr marL="228600" lvl="0" indent="-244475" algn="l" rtl="0">
              <a:lnSpc>
                <a:spcPct val="90000"/>
              </a:lnSpc>
              <a:spcBef>
                <a:spcPts val="1000"/>
              </a:spcBef>
              <a:spcAft>
                <a:spcPts val="0"/>
              </a:spcAft>
              <a:buClr>
                <a:schemeClr val="dk1"/>
              </a:buClr>
              <a:buSzPts val="2100"/>
              <a:buFont typeface="Calibri"/>
              <a:buChar char="•"/>
            </a:pPr>
            <a:r>
              <a:rPr lang="en-US" sz="2100" i="1" dirty="0"/>
              <a:t>20x20 space size </a:t>
            </a:r>
            <a:endParaRPr sz="2108" dirty="0"/>
          </a:p>
          <a:p>
            <a:pPr marL="228600" lvl="0" indent="-244475" algn="l" rtl="0">
              <a:lnSpc>
                <a:spcPct val="90000"/>
              </a:lnSpc>
              <a:spcBef>
                <a:spcPts val="1000"/>
              </a:spcBef>
              <a:spcAft>
                <a:spcPts val="0"/>
              </a:spcAft>
              <a:buClr>
                <a:schemeClr val="dk1"/>
              </a:buClr>
              <a:buSzPts val="2100"/>
              <a:buChar char="•"/>
            </a:pPr>
            <a:r>
              <a:rPr lang="en-US" sz="2100" b="1" i="0" u="none" strike="noStrike" dirty="0"/>
              <a:t>13 May</a:t>
            </a:r>
            <a:r>
              <a:rPr lang="en-US" sz="2100" i="0" u="none" strike="noStrike" dirty="0"/>
              <a:t>:  Food Vendor application live @2000 </a:t>
            </a:r>
            <a:r>
              <a:rPr lang="en-US" sz="2100" dirty="0"/>
              <a:t>until</a:t>
            </a:r>
            <a:r>
              <a:rPr lang="en-US" sz="2100" i="0" u="none" strike="noStrike" dirty="0"/>
              <a:t> 14 May @2000</a:t>
            </a:r>
            <a:endParaRPr sz="2100" dirty="0"/>
          </a:p>
          <a:p>
            <a:pPr marL="228600" lvl="0" indent="-244475" algn="l" rtl="0">
              <a:lnSpc>
                <a:spcPct val="90000"/>
              </a:lnSpc>
              <a:spcBef>
                <a:spcPts val="1000"/>
              </a:spcBef>
              <a:spcAft>
                <a:spcPts val="0"/>
              </a:spcAft>
              <a:buClr>
                <a:schemeClr val="dk1"/>
              </a:buClr>
              <a:buSzPts val="2100"/>
              <a:buChar char="•"/>
            </a:pPr>
            <a:r>
              <a:rPr lang="en-US" sz="2100" b="1" i="0" u="none" strike="noStrike" dirty="0"/>
              <a:t>20 May</a:t>
            </a:r>
            <a:r>
              <a:rPr lang="en-US" sz="2100" i="0" u="none" strike="noStrike" dirty="0"/>
              <a:t>: Food Vendor notified of acceptance or waitlist</a:t>
            </a:r>
            <a:endParaRPr sz="2100" dirty="0"/>
          </a:p>
          <a:p>
            <a:pPr marL="228600" lvl="0" indent="-244475" algn="l" rtl="0">
              <a:lnSpc>
                <a:spcPct val="90000"/>
              </a:lnSpc>
              <a:spcBef>
                <a:spcPts val="1000"/>
              </a:spcBef>
              <a:spcAft>
                <a:spcPts val="0"/>
              </a:spcAft>
              <a:buClr>
                <a:schemeClr val="dk1"/>
              </a:buClr>
              <a:buSzPts val="2100"/>
              <a:buChar char="•"/>
            </a:pPr>
            <a:r>
              <a:rPr lang="en-US" sz="2100" b="1" i="0" u="none" strike="noStrike" dirty="0"/>
              <a:t>3 June</a:t>
            </a:r>
            <a:r>
              <a:rPr lang="en-US" sz="2100" i="0" u="none" strike="noStrike" dirty="0"/>
              <a:t>: Food Vendor Contract Briefing @ </a:t>
            </a:r>
            <a:r>
              <a:rPr lang="en-US" sz="2100" dirty="0"/>
              <a:t>10</a:t>
            </a:r>
            <a:r>
              <a:rPr lang="en-US" sz="2100" i="0" u="none" strike="noStrike" dirty="0"/>
              <a:t>00, Hercules Theater</a:t>
            </a:r>
            <a:endParaRPr sz="2100" dirty="0"/>
          </a:p>
          <a:p>
            <a:pPr marL="228600" lvl="0" indent="-244475" algn="l" rtl="0">
              <a:lnSpc>
                <a:spcPct val="90000"/>
              </a:lnSpc>
              <a:spcBef>
                <a:spcPts val="1000"/>
              </a:spcBef>
              <a:spcAft>
                <a:spcPts val="0"/>
              </a:spcAft>
              <a:buClr>
                <a:schemeClr val="dk1"/>
              </a:buClr>
              <a:buSzPts val="2100"/>
              <a:buChar char="•"/>
            </a:pPr>
            <a:r>
              <a:rPr lang="en-US" sz="2100" b="1" i="0" u="none" strike="noStrike" dirty="0"/>
              <a:t>2 August</a:t>
            </a:r>
            <a:r>
              <a:rPr lang="en-US" sz="2100" i="0" u="none" strike="noStrike" dirty="0"/>
              <a:t>: Food, Fire, and Safety Briefing @ </a:t>
            </a:r>
            <a:r>
              <a:rPr lang="en-US" sz="2100" dirty="0"/>
              <a:t>08</a:t>
            </a:r>
            <a:r>
              <a:rPr lang="en-US" sz="2100" i="0" u="none" strike="noStrike" dirty="0"/>
              <a:t>00, </a:t>
            </a:r>
            <a:r>
              <a:rPr lang="en-US" sz="2100" dirty="0"/>
              <a:t>location TBD</a:t>
            </a:r>
            <a:endParaRPr sz="2100" i="0" u="none" strike="noStrike" dirty="0"/>
          </a:p>
          <a:p>
            <a:pPr marL="228600" lvl="0" indent="-244475" algn="l" rtl="0">
              <a:lnSpc>
                <a:spcPct val="90000"/>
              </a:lnSpc>
              <a:spcBef>
                <a:spcPts val="1000"/>
              </a:spcBef>
              <a:spcAft>
                <a:spcPts val="0"/>
              </a:spcAft>
              <a:buClr>
                <a:schemeClr val="dk1"/>
              </a:buClr>
              <a:buSzPts val="2100"/>
              <a:buChar char="•"/>
            </a:pPr>
            <a:r>
              <a:rPr lang="en-US" sz="2100" b="1" dirty="0"/>
              <a:t>15 September</a:t>
            </a:r>
            <a:r>
              <a:rPr lang="en-US" sz="2100" dirty="0"/>
              <a:t>: 0700 check-in and setup begins</a:t>
            </a:r>
            <a:endParaRPr sz="2100" dirty="0"/>
          </a:p>
          <a:p>
            <a:pPr marL="228600" lvl="0" indent="-244475" algn="l" rtl="0">
              <a:lnSpc>
                <a:spcPct val="90000"/>
              </a:lnSpc>
              <a:spcBef>
                <a:spcPts val="1000"/>
              </a:spcBef>
              <a:spcAft>
                <a:spcPts val="0"/>
              </a:spcAft>
              <a:buSzPts val="2100"/>
              <a:buChar char="•"/>
            </a:pPr>
            <a:r>
              <a:rPr lang="en-US" sz="2100" dirty="0"/>
              <a:t>POC: Amanda Peter, foodvendor@ramsteinbazaar.org</a:t>
            </a:r>
            <a:endParaRPr sz="2100" dirty="0"/>
          </a:p>
          <a:p>
            <a:pPr marL="1143000" lvl="0" indent="228600" algn="l" rtl="0">
              <a:lnSpc>
                <a:spcPct val="90000"/>
              </a:lnSpc>
              <a:spcBef>
                <a:spcPts val="1000"/>
              </a:spcBef>
              <a:spcAft>
                <a:spcPts val="0"/>
              </a:spcAft>
              <a:buNone/>
            </a:pPr>
            <a:r>
              <a:rPr lang="en-US" sz="2108" dirty="0">
                <a:solidFill>
                  <a:srgbClr val="FF0000"/>
                </a:solidFill>
              </a:rPr>
              <a:t>www.ramsteinbazaar.org/food-vendor-faq</a:t>
            </a:r>
            <a:endParaRPr sz="2108" dirty="0"/>
          </a:p>
        </p:txBody>
      </p:sp>
      <p:sp>
        <p:nvSpPr>
          <p:cNvPr id="86" name="Google Shape;86;p13"/>
          <p:cNvSpPr/>
          <p:nvPr/>
        </p:nvSpPr>
        <p:spPr>
          <a:xfrm>
            <a:off x="10088880" y="0"/>
            <a:ext cx="2103120" cy="6858000"/>
          </a:xfrm>
          <a:prstGeom prst="rect">
            <a:avLst/>
          </a:prstGeom>
          <a:solidFill>
            <a:srgbClr val="9B85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7" name="Google Shape;87;p13"/>
          <p:cNvGrpSpPr/>
          <p:nvPr/>
        </p:nvGrpSpPr>
        <p:grpSpPr>
          <a:xfrm>
            <a:off x="8935300" y="2198188"/>
            <a:ext cx="2140200" cy="2140200"/>
            <a:chOff x="8935300" y="2198188"/>
            <a:chExt cx="2140200" cy="2140200"/>
          </a:xfrm>
        </p:grpSpPr>
        <p:sp>
          <p:nvSpPr>
            <p:cNvPr id="88" name="Google Shape;88;p13"/>
            <p:cNvSpPr/>
            <p:nvPr/>
          </p:nvSpPr>
          <p:spPr>
            <a:xfrm>
              <a:off x="8935300" y="2198188"/>
              <a:ext cx="2140200" cy="2140200"/>
            </a:xfrm>
            <a:prstGeom prst="ellipse">
              <a:avLst/>
            </a:prstGeom>
            <a:solidFill>
              <a:srgbClr val="FFFFFF"/>
            </a:solidFill>
            <a:ln w="22225" cap="flat" cmpd="sng">
              <a:solidFill>
                <a:srgbClr val="E3BB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9621075" y="2344051"/>
              <a:ext cx="768625" cy="1896650"/>
            </a:xfrm>
            <a:prstGeom prst="rect">
              <a:avLst/>
            </a:prstGeom>
            <a:noFill/>
            <a:ln>
              <a:noFill/>
            </a:ln>
          </p:spPr>
        </p:pic>
      </p:grpSp>
    </p:spTree>
    <p:extLst>
      <p:ext uri="{BB962C8B-B14F-4D97-AF65-F5344CB8AC3E}">
        <p14:creationId xmlns:p14="http://schemas.microsoft.com/office/powerpoint/2010/main" val="246902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0" y="0"/>
            <a:ext cx="10088880" cy="1325700"/>
          </a:xfrm>
          <a:prstGeom prst="rect">
            <a:avLst/>
          </a:prstGeom>
          <a:solidFill>
            <a:schemeClr val="bg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Aharoni"/>
              <a:buNone/>
            </a:pPr>
            <a:r>
              <a:rPr lang="en-US" sz="4800" b="1" dirty="0">
                <a:latin typeface="Aharoni"/>
                <a:ea typeface="Aharoni"/>
                <a:cs typeface="Aharoni"/>
                <a:sym typeface="Aharoni"/>
              </a:rPr>
              <a:t> </a:t>
            </a:r>
            <a:r>
              <a:rPr lang="en-US" b="1" dirty="0" smtClean="0">
                <a:latin typeface="Aharoni"/>
                <a:ea typeface="Aharoni"/>
                <a:cs typeface="Aharoni"/>
                <a:sym typeface="Aharoni"/>
              </a:rPr>
              <a:t>What Information is required on the Application?</a:t>
            </a:r>
            <a:endParaRPr sz="4800" dirty="0"/>
          </a:p>
        </p:txBody>
      </p:sp>
      <p:sp>
        <p:nvSpPr>
          <p:cNvPr id="85" name="Google Shape;85;p13"/>
          <p:cNvSpPr txBox="1">
            <a:spLocks noGrp="1"/>
          </p:cNvSpPr>
          <p:nvPr>
            <p:ph type="body" idx="1"/>
          </p:nvPr>
        </p:nvSpPr>
        <p:spPr>
          <a:xfrm>
            <a:off x="575975" y="1473400"/>
            <a:ext cx="8197500" cy="4969800"/>
          </a:xfrm>
          <a:prstGeom prst="rect">
            <a:avLst/>
          </a:prstGeom>
          <a:noFill/>
          <a:ln>
            <a:noFill/>
          </a:ln>
        </p:spPr>
        <p:txBody>
          <a:bodyPr spcFirstLastPara="1" wrap="square" lIns="91425" tIns="45700" rIns="91425" bIns="45700" anchor="ctr" anchorCtr="0">
            <a:normAutofit lnSpcReduction="10000"/>
          </a:bodyPr>
          <a:lstStyle/>
          <a:p>
            <a:pPr marL="0" lvl="0" indent="0">
              <a:lnSpc>
                <a:spcPct val="90000"/>
              </a:lnSpc>
              <a:spcBef>
                <a:spcPts val="0"/>
              </a:spcBef>
              <a:buClr>
                <a:schemeClr val="dk1"/>
              </a:buClr>
              <a:buSzPts val="2100"/>
              <a:buNone/>
            </a:pPr>
            <a:endParaRPr lang="en-US" sz="2100" dirty="0"/>
          </a:p>
          <a:p>
            <a:pPr marL="228600" lvl="0" indent="-244475">
              <a:lnSpc>
                <a:spcPct val="90000"/>
              </a:lnSpc>
              <a:spcBef>
                <a:spcPts val="0"/>
              </a:spcBef>
              <a:buClr>
                <a:schemeClr val="dk1"/>
              </a:buClr>
              <a:buSzPts val="2100"/>
              <a:buFont typeface="Calibri"/>
              <a:buChar char="•"/>
            </a:pPr>
            <a:r>
              <a:rPr lang="en-US" sz="2100" dirty="0"/>
              <a:t>Organization Name to be used during the Bazaar (must match the organizational name on file with FSS PO office)</a:t>
            </a:r>
          </a:p>
          <a:p>
            <a:pPr marL="228600" lvl="0" indent="-244475">
              <a:lnSpc>
                <a:spcPct val="90000"/>
              </a:lnSpc>
              <a:spcBef>
                <a:spcPts val="0"/>
              </a:spcBef>
              <a:buClr>
                <a:schemeClr val="dk1"/>
              </a:buClr>
              <a:buSzPts val="2100"/>
              <a:buFont typeface="Calibri"/>
              <a:buChar char="•"/>
            </a:pPr>
            <a:endParaRPr lang="en-US" sz="2100" dirty="0"/>
          </a:p>
          <a:p>
            <a:pPr marL="228600" lvl="0" indent="-244475">
              <a:lnSpc>
                <a:spcPct val="90000"/>
              </a:lnSpc>
              <a:spcBef>
                <a:spcPts val="0"/>
              </a:spcBef>
              <a:buClr>
                <a:schemeClr val="dk1"/>
              </a:buClr>
              <a:buSzPts val="2100"/>
              <a:buFont typeface="Calibri"/>
              <a:buChar char="•"/>
            </a:pPr>
            <a:r>
              <a:rPr lang="en-US" sz="2100" dirty="0"/>
              <a:t>Two points of contact (POC).</a:t>
            </a:r>
          </a:p>
          <a:p>
            <a:pPr marL="228600" lvl="0" indent="-244475">
              <a:lnSpc>
                <a:spcPct val="90000"/>
              </a:lnSpc>
              <a:spcBef>
                <a:spcPts val="0"/>
              </a:spcBef>
              <a:buClr>
                <a:schemeClr val="dk1"/>
              </a:buClr>
              <a:buSzPts val="2100"/>
              <a:buFont typeface="Calibri"/>
              <a:buChar char="•"/>
            </a:pPr>
            <a:endParaRPr lang="en-US" sz="2100" dirty="0"/>
          </a:p>
          <a:p>
            <a:pPr marL="228600" lvl="0" indent="-244475">
              <a:lnSpc>
                <a:spcPct val="90000"/>
              </a:lnSpc>
              <a:spcBef>
                <a:spcPts val="0"/>
              </a:spcBef>
              <a:buClr>
                <a:schemeClr val="dk1"/>
              </a:buClr>
              <a:buSzPts val="2100"/>
              <a:buFont typeface="Calibri"/>
              <a:buChar char="•"/>
            </a:pPr>
            <a:r>
              <a:rPr lang="en-US" sz="2100" dirty="0"/>
              <a:t>Email and phone for both </a:t>
            </a:r>
            <a:r>
              <a:rPr lang="en-US" sz="2100" dirty="0" err="1"/>
              <a:t>POC's</a:t>
            </a:r>
            <a:r>
              <a:rPr lang="en-US" sz="2100" dirty="0"/>
              <a:t> (use of .mil and </a:t>
            </a:r>
            <a:r>
              <a:rPr lang="en-US" sz="2100" dirty="0" err="1"/>
              <a:t>DSN's</a:t>
            </a:r>
            <a:r>
              <a:rPr lang="en-US" sz="2100" dirty="0"/>
              <a:t> prohibited)</a:t>
            </a:r>
          </a:p>
          <a:p>
            <a:pPr marL="228600" lvl="0" indent="-244475">
              <a:lnSpc>
                <a:spcPct val="90000"/>
              </a:lnSpc>
              <a:spcBef>
                <a:spcPts val="0"/>
              </a:spcBef>
              <a:buClr>
                <a:schemeClr val="dk1"/>
              </a:buClr>
              <a:buSzPts val="2100"/>
              <a:buFont typeface="Calibri"/>
              <a:buChar char="•"/>
            </a:pPr>
            <a:endParaRPr lang="en-US" sz="2100" dirty="0"/>
          </a:p>
          <a:p>
            <a:pPr marL="228600" lvl="0" indent="-244475">
              <a:lnSpc>
                <a:spcPct val="90000"/>
              </a:lnSpc>
              <a:spcBef>
                <a:spcPts val="0"/>
              </a:spcBef>
              <a:buClr>
                <a:schemeClr val="dk1"/>
              </a:buClr>
              <a:buSzPts val="2100"/>
              <a:buFont typeface="Calibri"/>
              <a:buChar char="•"/>
            </a:pPr>
            <a:r>
              <a:rPr lang="en-US" sz="2100" dirty="0"/>
              <a:t>At minimum, 5 food choices in order of preference</a:t>
            </a:r>
          </a:p>
          <a:p>
            <a:pPr marL="228600" lvl="0" indent="-244475">
              <a:lnSpc>
                <a:spcPct val="90000"/>
              </a:lnSpc>
              <a:spcBef>
                <a:spcPts val="0"/>
              </a:spcBef>
              <a:buClr>
                <a:schemeClr val="dk1"/>
              </a:buClr>
              <a:buSzPts val="2100"/>
              <a:buFont typeface="Calibri"/>
              <a:buChar char="•"/>
            </a:pPr>
            <a:endParaRPr lang="en-US" sz="2100" dirty="0"/>
          </a:p>
          <a:p>
            <a:pPr marL="228600" lvl="0" indent="-244475">
              <a:lnSpc>
                <a:spcPct val="90000"/>
              </a:lnSpc>
              <a:spcBef>
                <a:spcPts val="0"/>
              </a:spcBef>
              <a:buClr>
                <a:schemeClr val="dk1"/>
              </a:buClr>
              <a:buSzPts val="2100"/>
              <a:buFont typeface="Calibri"/>
              <a:buChar char="•"/>
            </a:pPr>
            <a:r>
              <a:rPr lang="en-US" sz="2100" dirty="0"/>
              <a:t>Only Private Orgs and Unofficial Activities who have not already used their three quarterly fundraisers are eligible to apply; however, if you are behind with meeting minutes or financial reports you will not qualify for a Food Vendor slot. Please contact the 86 FSS Private Organization Office if you have any questions about your qualification status.</a:t>
            </a:r>
          </a:p>
          <a:p>
            <a:pPr marL="228600" lvl="0" indent="-244475">
              <a:lnSpc>
                <a:spcPct val="90000"/>
              </a:lnSpc>
              <a:spcBef>
                <a:spcPts val="0"/>
              </a:spcBef>
              <a:buClr>
                <a:schemeClr val="dk1"/>
              </a:buClr>
              <a:buSzPts val="2100"/>
              <a:buFont typeface="Calibri"/>
              <a:buChar char="•"/>
            </a:pPr>
            <a:endParaRPr lang="en-US" sz="2100" dirty="0"/>
          </a:p>
          <a:p>
            <a:pPr marL="228600" lvl="0" indent="-244475">
              <a:lnSpc>
                <a:spcPct val="90000"/>
              </a:lnSpc>
              <a:spcBef>
                <a:spcPts val="0"/>
              </a:spcBef>
              <a:buClr>
                <a:schemeClr val="dk1"/>
              </a:buClr>
              <a:buSzPts val="2100"/>
              <a:buFont typeface="Calibri"/>
              <a:buChar char="•"/>
            </a:pPr>
            <a:r>
              <a:rPr lang="en-US" sz="2100" dirty="0"/>
              <a:t>If more than one PO/UA wishes to share responsibilities for a booth, all organizations must be listed.</a:t>
            </a:r>
          </a:p>
          <a:p>
            <a:pPr marL="228600" lvl="0" indent="-244475">
              <a:lnSpc>
                <a:spcPct val="90000"/>
              </a:lnSpc>
              <a:spcBef>
                <a:spcPts val="0"/>
              </a:spcBef>
              <a:buClr>
                <a:schemeClr val="dk1"/>
              </a:buClr>
              <a:buSzPts val="2100"/>
              <a:buFont typeface="Calibri"/>
              <a:buChar char="•"/>
            </a:pPr>
            <a:endParaRPr lang="en-US" sz="2100" dirty="0"/>
          </a:p>
        </p:txBody>
      </p:sp>
      <p:sp>
        <p:nvSpPr>
          <p:cNvPr id="86" name="Google Shape;86;p13"/>
          <p:cNvSpPr/>
          <p:nvPr/>
        </p:nvSpPr>
        <p:spPr>
          <a:xfrm>
            <a:off x="10088880" y="0"/>
            <a:ext cx="2103120" cy="6858000"/>
          </a:xfrm>
          <a:prstGeom prst="rect">
            <a:avLst/>
          </a:prstGeom>
          <a:solidFill>
            <a:srgbClr val="9B85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7" name="Google Shape;87;p13"/>
          <p:cNvGrpSpPr/>
          <p:nvPr/>
        </p:nvGrpSpPr>
        <p:grpSpPr>
          <a:xfrm>
            <a:off x="8935300" y="2198188"/>
            <a:ext cx="2140200" cy="2140200"/>
            <a:chOff x="8935300" y="2198188"/>
            <a:chExt cx="2140200" cy="2140200"/>
          </a:xfrm>
        </p:grpSpPr>
        <p:sp>
          <p:nvSpPr>
            <p:cNvPr id="88" name="Google Shape;88;p13"/>
            <p:cNvSpPr/>
            <p:nvPr/>
          </p:nvSpPr>
          <p:spPr>
            <a:xfrm>
              <a:off x="8935300" y="2198188"/>
              <a:ext cx="2140200" cy="2140200"/>
            </a:xfrm>
            <a:prstGeom prst="ellipse">
              <a:avLst/>
            </a:prstGeom>
            <a:solidFill>
              <a:srgbClr val="FFFFFF"/>
            </a:solidFill>
            <a:ln w="22225" cap="flat" cmpd="sng">
              <a:solidFill>
                <a:srgbClr val="E3BB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9621075" y="2344051"/>
              <a:ext cx="768625" cy="1896650"/>
            </a:xfrm>
            <a:prstGeom prst="rect">
              <a:avLst/>
            </a:prstGeom>
            <a:noFill/>
            <a:ln>
              <a:noFill/>
            </a:ln>
          </p:spPr>
        </p:pic>
      </p:grpSp>
    </p:spTree>
    <p:extLst>
      <p:ext uri="{BB962C8B-B14F-4D97-AF65-F5344CB8AC3E}">
        <p14:creationId xmlns:p14="http://schemas.microsoft.com/office/powerpoint/2010/main" val="316659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26" y="580063"/>
            <a:ext cx="12191999" cy="646331"/>
          </a:xfrm>
          <a:prstGeom prst="rect">
            <a:avLst/>
          </a:prstGeom>
        </p:spPr>
        <p:txBody>
          <a:bodyPr wrap="square">
            <a:spAutoFit/>
          </a:bodyPr>
          <a:lstStyle/>
          <a:p>
            <a:pPr algn="ctr"/>
            <a:r>
              <a:rPr lang="en-US" sz="3600" b="1" smtClean="0">
                <a:solidFill>
                  <a:srgbClr val="00297A"/>
                </a:solidFill>
                <a:latin typeface="Adobe Gothic Std B" panose="020B0800000000000000" pitchFamily="34" charset="-128"/>
                <a:ea typeface="Adobe Gothic Std B" panose="020B0800000000000000" pitchFamily="34" charset="-128"/>
              </a:rPr>
              <a:t>Guest Speakers' Information </a:t>
            </a:r>
            <a:endParaRPr lang="en-US" sz="3600" dirty="0"/>
          </a:p>
        </p:txBody>
      </p:sp>
      <p:sp>
        <p:nvSpPr>
          <p:cNvPr id="5" name="Rectangle 4"/>
          <p:cNvSpPr/>
          <p:nvPr/>
        </p:nvSpPr>
        <p:spPr>
          <a:xfrm>
            <a:off x="836023" y="3708672"/>
            <a:ext cx="3814827" cy="584775"/>
          </a:xfrm>
          <a:prstGeom prst="rect">
            <a:avLst/>
          </a:prstGeom>
        </p:spPr>
        <p:txBody>
          <a:bodyPr wrap="none">
            <a:spAutoFit/>
          </a:bodyPr>
          <a:lstStyle/>
          <a:p>
            <a:pPr marL="457200" indent="-457200">
              <a:buFont typeface="Wingdings" panose="05000000000000000000" pitchFamily="2" charset="2"/>
              <a:buChar char="v"/>
            </a:pPr>
            <a:r>
              <a:rPr lang="en-US" sz="3200" dirty="0"/>
              <a:t> </a:t>
            </a:r>
            <a:r>
              <a:rPr lang="en-US" sz="3200" dirty="0" smtClean="0"/>
              <a:t>Bazar Committee</a:t>
            </a:r>
            <a:endParaRPr lang="en-US" sz="3200" dirty="0"/>
          </a:p>
        </p:txBody>
      </p:sp>
      <p:sp>
        <p:nvSpPr>
          <p:cNvPr id="6" name="TextBox 5"/>
          <p:cNvSpPr txBox="1"/>
          <p:nvPr/>
        </p:nvSpPr>
        <p:spPr>
          <a:xfrm>
            <a:off x="1632857" y="4308836"/>
            <a:ext cx="9339943" cy="120032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Amanda </a:t>
            </a:r>
            <a:r>
              <a:rPr lang="en-US" sz="2400" dirty="0" smtClean="0"/>
              <a:t>Peter</a:t>
            </a:r>
          </a:p>
          <a:p>
            <a:pPr marL="285750" indent="-285750">
              <a:buFont typeface="Wingdings" panose="05000000000000000000" pitchFamily="2" charset="2"/>
              <a:buChar char="Ø"/>
            </a:pPr>
            <a:r>
              <a:rPr lang="en-US" sz="2400" dirty="0" smtClean="0"/>
              <a:t>Foodvendor@ramsteinbazaar.org</a:t>
            </a:r>
            <a:endParaRPr lang="en-US" sz="2400" dirty="0"/>
          </a:p>
          <a:p>
            <a:pPr marL="285750" indent="-285750">
              <a:buFont typeface="Wingdings" panose="05000000000000000000" pitchFamily="2" charset="2"/>
              <a:buChar char="Ø"/>
            </a:pPr>
            <a:r>
              <a:rPr lang="en-US" sz="2400" dirty="0" smtClean="0"/>
              <a:t>www.ramsteinbazaar.org/food-vendor-faq</a:t>
            </a:r>
            <a:endParaRPr lang="en-US" sz="2400" dirty="0"/>
          </a:p>
        </p:txBody>
      </p:sp>
      <p:pic>
        <p:nvPicPr>
          <p:cNvPr id="7" name="Picture 6"/>
          <p:cNvPicPr>
            <a:picLocks noChangeAspect="1"/>
          </p:cNvPicPr>
          <p:nvPr/>
        </p:nvPicPr>
        <p:blipFill>
          <a:blip r:embed="rId2"/>
          <a:stretch>
            <a:fillRect/>
          </a:stretch>
        </p:blipFill>
        <p:spPr>
          <a:xfrm>
            <a:off x="490242" y="1119263"/>
            <a:ext cx="11211516" cy="60965"/>
          </a:xfrm>
          <a:prstGeom prst="rect">
            <a:avLst/>
          </a:prstGeom>
        </p:spPr>
      </p:pic>
      <p:sp>
        <p:nvSpPr>
          <p:cNvPr id="10" name="Rectangle 9"/>
          <p:cNvSpPr/>
          <p:nvPr/>
        </p:nvSpPr>
        <p:spPr>
          <a:xfrm>
            <a:off x="823007" y="1730693"/>
            <a:ext cx="4315349" cy="584775"/>
          </a:xfrm>
          <a:prstGeom prst="rect">
            <a:avLst/>
          </a:prstGeom>
        </p:spPr>
        <p:txBody>
          <a:bodyPr wrap="none">
            <a:spAutoFit/>
          </a:bodyPr>
          <a:lstStyle/>
          <a:p>
            <a:pPr marL="457200" indent="-457200">
              <a:buFont typeface="Wingdings" panose="05000000000000000000" pitchFamily="2" charset="2"/>
              <a:buChar char="v"/>
            </a:pPr>
            <a:r>
              <a:rPr lang="en-US" sz="3200" dirty="0" smtClean="0"/>
              <a:t>Legal Representative</a:t>
            </a:r>
            <a:endParaRPr lang="en-US" sz="3200" dirty="0"/>
          </a:p>
        </p:txBody>
      </p:sp>
      <p:sp>
        <p:nvSpPr>
          <p:cNvPr id="4" name="TextBox 3"/>
          <p:cNvSpPr txBox="1"/>
          <p:nvPr/>
        </p:nvSpPr>
        <p:spPr>
          <a:xfrm>
            <a:off x="1632857" y="2454482"/>
            <a:ext cx="4463143"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Captain Clark</a:t>
            </a:r>
          </a:p>
          <a:p>
            <a:pPr marL="285750" indent="-285750">
              <a:buFont typeface="Wingdings" panose="05000000000000000000" pitchFamily="2" charset="2"/>
              <a:buChar char="Ø"/>
            </a:pPr>
            <a:r>
              <a:rPr lang="en-US" sz="2400" dirty="0"/>
              <a:t>86.AW.JA@us.af.mil</a:t>
            </a:r>
          </a:p>
        </p:txBody>
      </p:sp>
    </p:spTree>
    <p:extLst>
      <p:ext uri="{BB962C8B-B14F-4D97-AF65-F5344CB8AC3E}">
        <p14:creationId xmlns:p14="http://schemas.microsoft.com/office/powerpoint/2010/main" val="106003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51540"/>
            <a:ext cx="12191999" cy="1200329"/>
          </a:xfrm>
          <a:prstGeom prst="rect">
            <a:avLst/>
          </a:prstGeom>
        </p:spPr>
        <p:txBody>
          <a:bodyPr wrap="square">
            <a:spAutoFit/>
          </a:bodyPr>
          <a:lstStyle/>
          <a:p>
            <a:pPr algn="ctr"/>
            <a:r>
              <a:rPr lang="en-US" sz="3600" b="1" dirty="0" smtClean="0">
                <a:solidFill>
                  <a:srgbClr val="00297A"/>
                </a:solidFill>
                <a:latin typeface="Adobe Gothic Std B" panose="020B0800000000000000" pitchFamily="34" charset="-128"/>
                <a:ea typeface="Adobe Gothic Std B" panose="020B0800000000000000" pitchFamily="34" charset="-128"/>
              </a:rPr>
              <a:t>Agenda For Tonight</a:t>
            </a: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pic>
        <p:nvPicPr>
          <p:cNvPr id="3" name="Picture 2"/>
          <p:cNvPicPr>
            <a:picLocks noChangeAspect="1"/>
          </p:cNvPicPr>
          <p:nvPr/>
        </p:nvPicPr>
        <p:blipFill>
          <a:blip r:embed="rId2"/>
          <a:stretch>
            <a:fillRect/>
          </a:stretch>
        </p:blipFill>
        <p:spPr>
          <a:xfrm>
            <a:off x="490242" y="1151705"/>
            <a:ext cx="11211516" cy="60965"/>
          </a:xfrm>
          <a:prstGeom prst="rect">
            <a:avLst/>
          </a:prstGeom>
        </p:spPr>
      </p:pic>
      <p:sp>
        <p:nvSpPr>
          <p:cNvPr id="4" name="TextBox 3"/>
          <p:cNvSpPr txBox="1"/>
          <p:nvPr/>
        </p:nvSpPr>
        <p:spPr>
          <a:xfrm>
            <a:off x="975360" y="1499326"/>
            <a:ext cx="10241280"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3600" dirty="0" smtClean="0"/>
              <a:t>Review general organization information</a:t>
            </a:r>
          </a:p>
          <a:p>
            <a:pPr marL="285750" indent="-285750">
              <a:lnSpc>
                <a:spcPct val="150000"/>
              </a:lnSpc>
              <a:buFont typeface="Wingdings" panose="05000000000000000000" pitchFamily="2" charset="2"/>
              <a:buChar char="v"/>
            </a:pPr>
            <a:r>
              <a:rPr lang="en-US" sz="3600" dirty="0" smtClean="0"/>
              <a:t>Legal </a:t>
            </a:r>
          </a:p>
          <a:p>
            <a:pPr marL="285750" indent="-285750">
              <a:lnSpc>
                <a:spcPct val="150000"/>
              </a:lnSpc>
              <a:buFont typeface="Wingdings" panose="05000000000000000000" pitchFamily="2" charset="2"/>
              <a:buChar char="v"/>
            </a:pPr>
            <a:r>
              <a:rPr lang="en-US" sz="3600" dirty="0" smtClean="0"/>
              <a:t>Freedom Fest </a:t>
            </a:r>
          </a:p>
          <a:p>
            <a:pPr marL="285750" indent="-285750">
              <a:lnSpc>
                <a:spcPct val="150000"/>
              </a:lnSpc>
              <a:buFont typeface="Wingdings" panose="05000000000000000000" pitchFamily="2" charset="2"/>
              <a:buChar char="v"/>
            </a:pPr>
            <a:r>
              <a:rPr lang="en-US" sz="3600" dirty="0" smtClean="0"/>
              <a:t>Bazar</a:t>
            </a:r>
          </a:p>
          <a:p>
            <a:pPr marL="285750" indent="-285750">
              <a:lnSpc>
                <a:spcPct val="150000"/>
              </a:lnSpc>
              <a:buFont typeface="Wingdings" panose="05000000000000000000" pitchFamily="2" charset="2"/>
              <a:buChar char="v"/>
            </a:pPr>
            <a:r>
              <a:rPr lang="en-US" sz="3600" dirty="0" smtClean="0"/>
              <a:t>Questions</a:t>
            </a:r>
            <a:endParaRPr lang="en-US" sz="3600" dirty="0"/>
          </a:p>
        </p:txBody>
      </p:sp>
    </p:spTree>
    <p:extLst>
      <p:ext uri="{BB962C8B-B14F-4D97-AF65-F5344CB8AC3E}">
        <p14:creationId xmlns:p14="http://schemas.microsoft.com/office/powerpoint/2010/main" val="637612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4" y="552103"/>
            <a:ext cx="12191999" cy="1815882"/>
          </a:xfrm>
          <a:prstGeom prst="rect">
            <a:avLst/>
          </a:prstGeom>
        </p:spPr>
        <p:txBody>
          <a:bodyPr wrap="square">
            <a:spAutoFit/>
          </a:bodyPr>
          <a:lstStyle/>
          <a:p>
            <a:pPr algn="ctr"/>
            <a:r>
              <a:rPr lang="en-US" sz="4000" b="1" dirty="0" smtClean="0">
                <a:solidFill>
                  <a:srgbClr val="00297A"/>
                </a:solidFill>
              </a:rPr>
              <a:t>Official </a:t>
            </a:r>
            <a:r>
              <a:rPr lang="en-US" sz="4000" b="1" dirty="0">
                <a:solidFill>
                  <a:srgbClr val="00297A"/>
                </a:solidFill>
              </a:rPr>
              <a:t>Organization </a:t>
            </a:r>
            <a:r>
              <a:rPr lang="en-US" sz="4000" b="1" dirty="0" smtClean="0">
                <a:solidFill>
                  <a:srgbClr val="00297A"/>
                </a:solidFill>
              </a:rPr>
              <a:t>or Unofficial </a:t>
            </a:r>
            <a:r>
              <a:rPr lang="en-US" sz="4000" b="1" dirty="0">
                <a:solidFill>
                  <a:srgbClr val="00297A"/>
                </a:solidFill>
              </a:rPr>
              <a:t>Activities ?</a:t>
            </a: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1058092" y="1240856"/>
            <a:ext cx="10724606" cy="646331"/>
          </a:xfrm>
          <a:prstGeom prst="rect">
            <a:avLst/>
          </a:prstGeom>
          <a:noFill/>
        </p:spPr>
        <p:txBody>
          <a:bodyPr wrap="square" rtlCol="0">
            <a:spAutoFit/>
          </a:bodyPr>
          <a:lstStyle/>
          <a:p>
            <a:pPr marL="457200" indent="-457200">
              <a:buFont typeface="Wingdings" panose="05000000000000000000" pitchFamily="2" charset="2"/>
              <a:buChar char="v"/>
            </a:pPr>
            <a:r>
              <a:rPr lang="en-US" sz="3600" b="1" dirty="0"/>
              <a:t> </a:t>
            </a:r>
            <a:r>
              <a:rPr lang="en-US" sz="3200" b="1" dirty="0"/>
              <a:t>Official Private Organizations:</a:t>
            </a:r>
            <a:r>
              <a:rPr lang="en-US" sz="3200" dirty="0" smtClean="0"/>
              <a:t> </a:t>
            </a:r>
            <a:endParaRPr lang="en-US" sz="3200" dirty="0"/>
          </a:p>
        </p:txBody>
      </p:sp>
      <p:sp>
        <p:nvSpPr>
          <p:cNvPr id="4" name="TextBox 3"/>
          <p:cNvSpPr txBox="1"/>
          <p:nvPr/>
        </p:nvSpPr>
        <p:spPr>
          <a:xfrm>
            <a:off x="1225345" y="2009679"/>
            <a:ext cx="10476411" cy="1569660"/>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sz="2400" dirty="0"/>
              <a:t>Have a bank account that exceeds over $1000 in an average of 3 </a:t>
            </a:r>
            <a:r>
              <a:rPr lang="en-US" sz="2400" dirty="0" smtClean="0"/>
              <a:t>months.</a:t>
            </a:r>
            <a:endParaRPr lang="en-US" sz="2400" dirty="0"/>
          </a:p>
          <a:p>
            <a:pPr marL="742950" lvl="1" indent="-285750">
              <a:lnSpc>
                <a:spcPct val="150000"/>
              </a:lnSpc>
              <a:buFont typeface="Wingdings" panose="05000000000000000000" pitchFamily="2" charset="2"/>
              <a:buChar char="Ø"/>
            </a:pPr>
            <a:r>
              <a:rPr lang="en-US" sz="2400" dirty="0"/>
              <a:t>Have a need for by-laws, constitution and </a:t>
            </a:r>
            <a:r>
              <a:rPr lang="en-US" sz="2400" dirty="0" smtClean="0"/>
              <a:t>Insurance/waiver.</a:t>
            </a:r>
            <a:endParaRPr lang="en-US" dirty="0"/>
          </a:p>
          <a:p>
            <a:pPr marL="285750" indent="-285750">
              <a:buFont typeface="Wingdings" panose="05000000000000000000" pitchFamily="2" charset="2"/>
              <a:buChar char="Ø"/>
            </a:pPr>
            <a:endParaRPr lang="en-US" sz="2400" dirty="0"/>
          </a:p>
        </p:txBody>
      </p:sp>
      <p:sp>
        <p:nvSpPr>
          <p:cNvPr id="5" name="Rectangle 4"/>
          <p:cNvSpPr/>
          <p:nvPr/>
        </p:nvSpPr>
        <p:spPr>
          <a:xfrm>
            <a:off x="1058092" y="3451658"/>
            <a:ext cx="4722896" cy="1138773"/>
          </a:xfrm>
          <a:prstGeom prst="rect">
            <a:avLst/>
          </a:prstGeom>
        </p:spPr>
        <p:txBody>
          <a:bodyPr wrap="none">
            <a:spAutoFit/>
          </a:bodyPr>
          <a:lstStyle/>
          <a:p>
            <a:pPr marL="457200" indent="-457200">
              <a:buFont typeface="Wingdings" panose="05000000000000000000" pitchFamily="2" charset="2"/>
              <a:buChar char="v"/>
            </a:pPr>
            <a:r>
              <a:rPr lang="en-US" sz="3600" b="1" dirty="0"/>
              <a:t> </a:t>
            </a:r>
            <a:r>
              <a:rPr lang="en-US" sz="3200" b="1" dirty="0"/>
              <a:t>Unofficial Activities:</a:t>
            </a:r>
          </a:p>
          <a:p>
            <a:pPr marL="457200" indent="-457200">
              <a:buFont typeface="Wingdings" panose="05000000000000000000" pitchFamily="2" charset="2"/>
              <a:buChar char="v"/>
            </a:pPr>
            <a:endParaRPr lang="en-US" sz="3200" dirty="0"/>
          </a:p>
        </p:txBody>
      </p:sp>
      <p:sp>
        <p:nvSpPr>
          <p:cNvPr id="6" name="TextBox 5"/>
          <p:cNvSpPr txBox="1"/>
          <p:nvPr/>
        </p:nvSpPr>
        <p:spPr>
          <a:xfrm>
            <a:off x="1519258" y="4348162"/>
            <a:ext cx="9888583" cy="2677656"/>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Have a bank account that does not exceed over $1000 in an average of 3 </a:t>
            </a:r>
            <a:r>
              <a:rPr lang="en-US" sz="2400" dirty="0" smtClean="0"/>
              <a:t>months.</a:t>
            </a:r>
          </a:p>
          <a:p>
            <a:endParaRPr lang="en-US" sz="2400" dirty="0"/>
          </a:p>
          <a:p>
            <a:pPr marL="285750" indent="-285750">
              <a:buFont typeface="Wingdings" panose="05000000000000000000" pitchFamily="2" charset="2"/>
              <a:buChar char="Ø"/>
            </a:pPr>
            <a:r>
              <a:rPr lang="en-US" sz="2400" dirty="0"/>
              <a:t>Small unofficial activities include coffee funds, flower funds, sunshine funds, and other small operations are generally not considered official private </a:t>
            </a:r>
            <a:r>
              <a:rPr lang="en-US" sz="2400" dirty="0" smtClean="0"/>
              <a:t>organizations.</a:t>
            </a:r>
            <a:endParaRPr lang="en-US" sz="2400" dirty="0"/>
          </a:p>
          <a:p>
            <a:pPr marL="285750" indent="-285750">
              <a:buFont typeface="Wingdings" panose="05000000000000000000" pitchFamily="2" charset="2"/>
              <a:buChar char="Ø"/>
            </a:pPr>
            <a:endParaRPr lang="en-US" sz="2400" dirty="0"/>
          </a:p>
        </p:txBody>
      </p:sp>
      <p:pic>
        <p:nvPicPr>
          <p:cNvPr id="7" name="Picture 6"/>
          <p:cNvPicPr>
            <a:picLocks noChangeAspect="1"/>
          </p:cNvPicPr>
          <p:nvPr/>
        </p:nvPicPr>
        <p:blipFill>
          <a:blip r:embed="rId2"/>
          <a:stretch>
            <a:fillRect/>
          </a:stretch>
        </p:blipFill>
        <p:spPr>
          <a:xfrm>
            <a:off x="571182" y="1246940"/>
            <a:ext cx="11211516" cy="60965"/>
          </a:xfrm>
          <a:prstGeom prst="rect">
            <a:avLst/>
          </a:prstGeom>
        </p:spPr>
      </p:pic>
    </p:spTree>
    <p:extLst>
      <p:ext uri="{BB962C8B-B14F-4D97-AF65-F5344CB8AC3E}">
        <p14:creationId xmlns:p14="http://schemas.microsoft.com/office/powerpoint/2010/main" val="50467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algn="ctr"/>
            <a:endParaRPr lang="en-US" sz="4000" b="1" dirty="0">
              <a:solidFill>
                <a:srgbClr val="00297A"/>
              </a:solidFill>
            </a:endParaRP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432085" y="1199569"/>
            <a:ext cx="11327829" cy="5693866"/>
          </a:xfrm>
          <a:prstGeom prst="rect">
            <a:avLst/>
          </a:prstGeom>
          <a:noFill/>
        </p:spPr>
        <p:txBody>
          <a:bodyPr wrap="square" rtlCol="0">
            <a:spAutoFit/>
          </a:bodyPr>
          <a:lstStyle/>
          <a:p>
            <a:pPr marL="800100" lvl="1" indent="-342900">
              <a:buFont typeface="Wingdings" panose="05000000000000000000" pitchFamily="2" charset="2"/>
              <a:buChar char="v"/>
            </a:pPr>
            <a:r>
              <a:rPr lang="en-US" sz="2800" b="1" dirty="0"/>
              <a:t> Unofficial Activity’s </a:t>
            </a:r>
            <a:r>
              <a:rPr lang="en-US" sz="2800" b="1" dirty="0" smtClean="0"/>
              <a:t>Yearly Documentations </a:t>
            </a:r>
            <a:r>
              <a:rPr lang="en-US" sz="2400" b="1" dirty="0" smtClean="0"/>
              <a:t>(change of officers)</a:t>
            </a:r>
            <a:endParaRPr lang="en-US" sz="2400" b="1" dirty="0"/>
          </a:p>
          <a:p>
            <a:pPr marL="1257300" lvl="2" indent="-342900">
              <a:buFont typeface="Wingdings" panose="05000000000000000000" pitchFamily="2" charset="2"/>
              <a:buChar char="Ø"/>
            </a:pPr>
            <a:r>
              <a:rPr lang="en-US" sz="2400" dirty="0"/>
              <a:t>Officers </a:t>
            </a:r>
            <a:r>
              <a:rPr lang="en-US" sz="2400" dirty="0" smtClean="0"/>
              <a:t>list</a:t>
            </a:r>
            <a:endParaRPr lang="en-US" sz="2400" dirty="0"/>
          </a:p>
          <a:p>
            <a:pPr marL="1257300" lvl="2" indent="-342900">
              <a:buFont typeface="Wingdings" panose="05000000000000000000" pitchFamily="2" charset="2"/>
              <a:buChar char="Ø"/>
            </a:pPr>
            <a:r>
              <a:rPr lang="en-US" sz="2400" dirty="0"/>
              <a:t>Bank Authorization F</a:t>
            </a:r>
            <a:r>
              <a:rPr lang="en-US" sz="2400" dirty="0" smtClean="0"/>
              <a:t>orm</a:t>
            </a:r>
            <a:endParaRPr lang="en-US" sz="2400" dirty="0"/>
          </a:p>
          <a:p>
            <a:pPr marL="1714500" lvl="3" indent="-342900">
              <a:buFont typeface="Arial" panose="020B0604020202020204" pitchFamily="34" charset="0"/>
              <a:buChar char="•"/>
            </a:pPr>
            <a:r>
              <a:rPr lang="en-US" sz="2400" dirty="0"/>
              <a:t>Must have </a:t>
            </a:r>
            <a:r>
              <a:rPr lang="en-US" sz="2400" b="1" dirty="0">
                <a:solidFill>
                  <a:srgbClr val="FF0000"/>
                </a:solidFill>
              </a:rPr>
              <a:t>Wet Signatures </a:t>
            </a:r>
            <a:r>
              <a:rPr lang="en-US" sz="2400" dirty="0"/>
              <a:t>by all members on the </a:t>
            </a:r>
            <a:r>
              <a:rPr lang="en-US" sz="2400" dirty="0" smtClean="0"/>
              <a:t>form.</a:t>
            </a:r>
            <a:endParaRPr lang="en-US" sz="2400" dirty="0"/>
          </a:p>
          <a:p>
            <a:pPr marL="1714500" lvl="3" indent="-342900">
              <a:buFont typeface="Arial" panose="020B0604020202020204" pitchFamily="34" charset="0"/>
              <a:buChar char="•"/>
            </a:pPr>
            <a:r>
              <a:rPr lang="en-US" sz="2400" dirty="0"/>
              <a:t>Account name must match the </a:t>
            </a:r>
            <a:r>
              <a:rPr lang="en-US" sz="2400" dirty="0" smtClean="0"/>
              <a:t>UA’s </a:t>
            </a:r>
            <a:r>
              <a:rPr lang="en-US" sz="2400" dirty="0"/>
              <a:t>name on the current </a:t>
            </a:r>
            <a:r>
              <a:rPr lang="en-US" sz="2400" dirty="0" smtClean="0"/>
              <a:t>account.</a:t>
            </a:r>
            <a:endParaRPr lang="en-US" sz="2400" dirty="0"/>
          </a:p>
          <a:p>
            <a:pPr marL="1714500" lvl="3" indent="-342900">
              <a:buFont typeface="Arial" panose="020B0604020202020204" pitchFamily="34" charset="0"/>
              <a:buChar char="•"/>
            </a:pPr>
            <a:r>
              <a:rPr lang="en-US" sz="2400" dirty="0"/>
              <a:t>Failure to renew, will force the bank to close the </a:t>
            </a:r>
            <a:r>
              <a:rPr lang="en-US" sz="2400" dirty="0" smtClean="0"/>
              <a:t>account.</a:t>
            </a:r>
            <a:r>
              <a:rPr lang="en-US" sz="2400" dirty="0"/>
              <a:t>	</a:t>
            </a:r>
            <a:endParaRPr lang="en-US" sz="2400" dirty="0" smtClean="0"/>
          </a:p>
          <a:p>
            <a:pPr marL="1714500" lvl="3" indent="-342900">
              <a:buFont typeface="Arial" panose="020B0604020202020204" pitchFamily="34" charset="0"/>
              <a:buChar char="•"/>
            </a:pPr>
            <a:r>
              <a:rPr lang="en-US" sz="2400" dirty="0" smtClean="0"/>
              <a:t>Bank will send a letter through the mail, prior to closing the account.</a:t>
            </a:r>
            <a:r>
              <a:rPr lang="en-US" sz="2400" dirty="0"/>
              <a:t>		</a:t>
            </a:r>
            <a:endParaRPr lang="en-US" sz="2400" dirty="0" smtClean="0"/>
          </a:p>
          <a:p>
            <a:pPr marL="1257300" lvl="2" indent="-342900">
              <a:buFont typeface="Wingdings" panose="05000000000000000000" pitchFamily="2" charset="2"/>
              <a:buChar char="Ø"/>
            </a:pPr>
            <a:r>
              <a:rPr lang="en-US" sz="2400" dirty="0"/>
              <a:t>Unofficial Activity's </a:t>
            </a:r>
            <a:r>
              <a:rPr lang="en-US" sz="2400" dirty="0" smtClean="0"/>
              <a:t>Letter.</a:t>
            </a:r>
          </a:p>
          <a:p>
            <a:endParaRPr lang="en-US" sz="2400" dirty="0"/>
          </a:p>
          <a:p>
            <a:pPr marL="800100" lvl="1" indent="-342900">
              <a:buFont typeface="Wingdings" panose="05000000000000000000" pitchFamily="2" charset="2"/>
              <a:buChar char="v"/>
            </a:pPr>
            <a:r>
              <a:rPr lang="en-US" sz="2400" b="1" dirty="0"/>
              <a:t>Unofficial Activity's Letter is routed up through the </a:t>
            </a:r>
            <a:r>
              <a:rPr lang="en-US" sz="2400" b="1" dirty="0" smtClean="0"/>
              <a:t>POs</a:t>
            </a:r>
            <a:r>
              <a:rPr lang="en-US" sz="2400" b="1" dirty="0"/>
              <a:t>’ Office. </a:t>
            </a:r>
          </a:p>
          <a:p>
            <a:pPr marL="1257300" lvl="2" indent="-342900">
              <a:buFont typeface="Wingdings" panose="05000000000000000000" pitchFamily="2" charset="2"/>
              <a:buChar char="Ø"/>
            </a:pPr>
            <a:r>
              <a:rPr lang="en-US" sz="2400" dirty="0"/>
              <a:t>Then routed up to the FSS Commander for final </a:t>
            </a:r>
            <a:r>
              <a:rPr lang="en-US" sz="2400" dirty="0" smtClean="0"/>
              <a:t>approval.</a:t>
            </a:r>
            <a:endParaRPr lang="en-US" sz="2400" dirty="0"/>
          </a:p>
          <a:p>
            <a:pPr marL="1257300" lvl="2" indent="-342900">
              <a:buFont typeface="Wingdings" panose="05000000000000000000" pitchFamily="2" charset="2"/>
              <a:buChar char="Ø"/>
            </a:pPr>
            <a:r>
              <a:rPr lang="en-US" sz="2400" dirty="0"/>
              <a:t>Takes up to 7 days for </a:t>
            </a:r>
            <a:r>
              <a:rPr lang="en-US" sz="2400" dirty="0" smtClean="0"/>
              <a:t>approval.</a:t>
            </a:r>
            <a:endParaRPr lang="en-US" sz="2400" dirty="0"/>
          </a:p>
          <a:p>
            <a:pPr marL="1257300" lvl="2" indent="-342900">
              <a:buFont typeface="Wingdings" panose="05000000000000000000" pitchFamily="2" charset="2"/>
              <a:buChar char="Ø"/>
            </a:pPr>
            <a:r>
              <a:rPr lang="en-US" sz="2400" dirty="0"/>
              <a:t>A copy of the approved letter will be provided to the </a:t>
            </a:r>
            <a:r>
              <a:rPr lang="en-US" sz="2400" dirty="0" smtClean="0"/>
              <a:t>UA.</a:t>
            </a:r>
            <a:endParaRPr lang="en-US" sz="2400" dirty="0"/>
          </a:p>
          <a:p>
            <a:pPr marL="1257300" lvl="2" indent="-342900">
              <a:buFont typeface="Wingdings" panose="05000000000000000000" pitchFamily="2" charset="2"/>
              <a:buChar char="Ø"/>
            </a:pPr>
            <a:endParaRPr lang="en-US" sz="2400" dirty="0"/>
          </a:p>
        </p:txBody>
      </p:sp>
      <p:pic>
        <p:nvPicPr>
          <p:cNvPr id="7" name="Picture 6"/>
          <p:cNvPicPr>
            <a:picLocks noChangeAspect="1"/>
          </p:cNvPicPr>
          <p:nvPr/>
        </p:nvPicPr>
        <p:blipFill>
          <a:blip r:embed="rId2"/>
          <a:stretch>
            <a:fillRect/>
          </a:stretch>
        </p:blipFill>
        <p:spPr>
          <a:xfrm>
            <a:off x="490242" y="1138604"/>
            <a:ext cx="11211516" cy="60965"/>
          </a:xfrm>
          <a:prstGeom prst="rect">
            <a:avLst/>
          </a:prstGeom>
        </p:spPr>
      </p:pic>
      <p:sp>
        <p:nvSpPr>
          <p:cNvPr id="9" name="Rectangle 8"/>
          <p:cNvSpPr/>
          <p:nvPr/>
        </p:nvSpPr>
        <p:spPr>
          <a:xfrm>
            <a:off x="791146" y="430128"/>
            <a:ext cx="11023274" cy="769441"/>
          </a:xfrm>
          <a:prstGeom prst="rect">
            <a:avLst/>
          </a:prstGeom>
        </p:spPr>
        <p:txBody>
          <a:bodyPr wrap="none">
            <a:spAutoFit/>
          </a:bodyPr>
          <a:lstStyle/>
          <a:p>
            <a:r>
              <a:rPr lang="en-US" sz="4400" b="1" dirty="0">
                <a:solidFill>
                  <a:srgbClr val="00297A"/>
                </a:solidFill>
              </a:rPr>
              <a:t>Unofficial </a:t>
            </a:r>
            <a:r>
              <a:rPr lang="en-US" sz="4400" b="1" dirty="0" smtClean="0">
                <a:solidFill>
                  <a:srgbClr val="00297A"/>
                </a:solidFill>
              </a:rPr>
              <a:t>Activity Recurring Documents</a:t>
            </a:r>
            <a:endParaRPr lang="en-US" sz="4400" dirty="0"/>
          </a:p>
        </p:txBody>
      </p:sp>
    </p:spTree>
    <p:extLst>
      <p:ext uri="{BB962C8B-B14F-4D97-AF65-F5344CB8AC3E}">
        <p14:creationId xmlns:p14="http://schemas.microsoft.com/office/powerpoint/2010/main" val="154854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algn="ctr"/>
            <a:endParaRPr lang="en-US" sz="4000" b="1" dirty="0">
              <a:solidFill>
                <a:srgbClr val="00297A"/>
              </a:solidFill>
            </a:endParaRP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383787" y="1874987"/>
            <a:ext cx="11327829" cy="3600986"/>
          </a:xfrm>
          <a:prstGeom prst="rect">
            <a:avLst/>
          </a:prstGeom>
          <a:noFill/>
        </p:spPr>
        <p:txBody>
          <a:bodyPr wrap="square" rtlCol="0">
            <a:spAutoFit/>
          </a:bodyPr>
          <a:lstStyle/>
          <a:p>
            <a:pPr lvl="3"/>
            <a:endParaRPr lang="en-US" sz="2800" dirty="0"/>
          </a:p>
          <a:p>
            <a:pPr marL="1257300" lvl="2" indent="-342900">
              <a:buFont typeface="Wingdings" panose="05000000000000000000" pitchFamily="2" charset="2"/>
              <a:buChar char="v"/>
            </a:pPr>
            <a:r>
              <a:rPr lang="en-US" sz="2800" dirty="0"/>
              <a:t> </a:t>
            </a:r>
            <a:r>
              <a:rPr lang="en-US" sz="2800" b="1" dirty="0" smtClean="0"/>
              <a:t>Unofficial Activities </a:t>
            </a:r>
          </a:p>
          <a:p>
            <a:pPr lvl="2"/>
            <a:endParaRPr lang="en-US" sz="2800" b="1" dirty="0" smtClean="0"/>
          </a:p>
          <a:p>
            <a:pPr marL="1714500" lvl="3" indent="-342900">
              <a:buFont typeface="Wingdings" panose="05000000000000000000" pitchFamily="2" charset="2"/>
              <a:buChar char="Ø"/>
            </a:pPr>
            <a:r>
              <a:rPr lang="en-US" sz="2400" dirty="0" smtClean="0"/>
              <a:t>Unofficial Activities’ letter is not expired.</a:t>
            </a:r>
          </a:p>
          <a:p>
            <a:pPr lvl="3"/>
            <a:endParaRPr lang="en-US" sz="2400" b="1" u="sng" dirty="0"/>
          </a:p>
          <a:p>
            <a:pPr lvl="3"/>
            <a:r>
              <a:rPr lang="en-US" sz="2400" b="1" dirty="0"/>
              <a:t> </a:t>
            </a:r>
            <a:r>
              <a:rPr lang="en-US" sz="2400" b="1" dirty="0" smtClean="0"/>
              <a:t>                                       </a:t>
            </a:r>
            <a:r>
              <a:rPr lang="en-US" sz="2400" b="1" u="sng" dirty="0" smtClean="0"/>
              <a:t>Yearly Schedule</a:t>
            </a:r>
          </a:p>
          <a:p>
            <a:pPr lvl="3"/>
            <a:endParaRPr lang="en-US" sz="2400" b="1" u="sng" dirty="0"/>
          </a:p>
          <a:p>
            <a:pPr marL="2171700" lvl="4" indent="-342900">
              <a:buFont typeface="Wingdings" panose="05000000000000000000" pitchFamily="2" charset="2"/>
              <a:buChar char="Ø"/>
            </a:pPr>
            <a:r>
              <a:rPr lang="en-US" sz="2400" b="1" dirty="0"/>
              <a:t>1 Jan </a:t>
            </a:r>
            <a:r>
              <a:rPr lang="en-US" sz="2400" b="1" dirty="0" smtClean="0"/>
              <a:t>–31 </a:t>
            </a:r>
            <a:r>
              <a:rPr lang="en-US" sz="2400" b="1" dirty="0"/>
              <a:t>Dec</a:t>
            </a:r>
          </a:p>
          <a:p>
            <a:pPr marL="2628900" lvl="5" indent="-342900">
              <a:buFont typeface="Wingdings" panose="05000000000000000000" pitchFamily="2" charset="2"/>
              <a:buChar char="ü"/>
            </a:pPr>
            <a:r>
              <a:rPr lang="en-US" sz="2400" dirty="0"/>
              <a:t>Minutes and Financial’ s statements due no later than </a:t>
            </a:r>
            <a:r>
              <a:rPr lang="en-US" sz="2400" b="1" dirty="0"/>
              <a:t>15 </a:t>
            </a:r>
            <a:r>
              <a:rPr lang="en-US" sz="2400" b="1" dirty="0" smtClean="0"/>
              <a:t>Jan.</a:t>
            </a:r>
            <a:endParaRPr lang="en-US" sz="2400" b="1" dirty="0"/>
          </a:p>
        </p:txBody>
      </p:sp>
      <p:pic>
        <p:nvPicPr>
          <p:cNvPr id="7" name="Picture 6"/>
          <p:cNvPicPr>
            <a:picLocks noChangeAspect="1"/>
          </p:cNvPicPr>
          <p:nvPr/>
        </p:nvPicPr>
        <p:blipFill>
          <a:blip r:embed="rId2"/>
          <a:stretch>
            <a:fillRect/>
          </a:stretch>
        </p:blipFill>
        <p:spPr>
          <a:xfrm>
            <a:off x="441945" y="1291732"/>
            <a:ext cx="11211516" cy="60965"/>
          </a:xfrm>
          <a:prstGeom prst="rect">
            <a:avLst/>
          </a:prstGeom>
        </p:spPr>
      </p:pic>
      <p:sp>
        <p:nvSpPr>
          <p:cNvPr id="9" name="Rectangle 8"/>
          <p:cNvSpPr/>
          <p:nvPr/>
        </p:nvSpPr>
        <p:spPr>
          <a:xfrm>
            <a:off x="-413489" y="552773"/>
            <a:ext cx="12922382" cy="769441"/>
          </a:xfrm>
          <a:prstGeom prst="rect">
            <a:avLst/>
          </a:prstGeom>
        </p:spPr>
        <p:txBody>
          <a:bodyPr wrap="square">
            <a:spAutoFit/>
          </a:bodyPr>
          <a:lstStyle/>
          <a:p>
            <a:pPr algn="ctr"/>
            <a:r>
              <a:rPr lang="en-US" sz="4400" b="1" dirty="0" smtClean="0">
                <a:solidFill>
                  <a:srgbClr val="00297A"/>
                </a:solidFill>
              </a:rPr>
              <a:t>How To Stay Compliant</a:t>
            </a:r>
            <a:endParaRPr lang="en-US" sz="4400" dirty="0"/>
          </a:p>
        </p:txBody>
      </p:sp>
    </p:spTree>
    <p:extLst>
      <p:ext uri="{BB962C8B-B14F-4D97-AF65-F5344CB8AC3E}">
        <p14:creationId xmlns:p14="http://schemas.microsoft.com/office/powerpoint/2010/main" val="175725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algn="ctr"/>
            <a:endParaRPr lang="en-US" sz="4000" b="1" dirty="0">
              <a:solidFill>
                <a:srgbClr val="00297A"/>
              </a:solidFill>
            </a:endParaRP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383788" y="1102578"/>
            <a:ext cx="11327829" cy="6124754"/>
          </a:xfrm>
          <a:prstGeom prst="rect">
            <a:avLst/>
          </a:prstGeom>
          <a:noFill/>
        </p:spPr>
        <p:txBody>
          <a:bodyPr wrap="square" rtlCol="0">
            <a:spAutoFit/>
          </a:bodyPr>
          <a:lstStyle/>
          <a:p>
            <a:pPr lvl="3"/>
            <a:endParaRPr lang="en-US" sz="2800" dirty="0"/>
          </a:p>
          <a:p>
            <a:pPr marL="742950" lvl="1" indent="-285750">
              <a:buFont typeface="Wingdings" panose="05000000000000000000" pitchFamily="2" charset="2"/>
              <a:buChar char="v"/>
            </a:pPr>
            <a:r>
              <a:rPr lang="en-US" sz="2800" dirty="0"/>
              <a:t>  </a:t>
            </a:r>
            <a:r>
              <a:rPr lang="en-US" sz="2800" b="1" dirty="0" smtClean="0"/>
              <a:t>Official Organization’s yearly (when officers change)</a:t>
            </a:r>
            <a:endParaRPr lang="en-US" sz="2800" b="1" dirty="0"/>
          </a:p>
          <a:p>
            <a:pPr marL="1714500" lvl="3" indent="-342900">
              <a:buFont typeface="Wingdings" panose="05000000000000000000" pitchFamily="2" charset="2"/>
              <a:buChar char="Ø"/>
            </a:pPr>
            <a:r>
              <a:rPr lang="en-US" sz="2400" dirty="0"/>
              <a:t>Officers </a:t>
            </a:r>
            <a:r>
              <a:rPr lang="en-US" sz="2400" dirty="0" smtClean="0"/>
              <a:t>list</a:t>
            </a:r>
          </a:p>
          <a:p>
            <a:pPr lvl="3"/>
            <a:endParaRPr lang="en-US" sz="2400" dirty="0"/>
          </a:p>
          <a:p>
            <a:pPr marL="1714500" lvl="3" indent="-342900">
              <a:buFont typeface="Wingdings" panose="05000000000000000000" pitchFamily="2" charset="2"/>
              <a:buChar char="Ø"/>
            </a:pPr>
            <a:r>
              <a:rPr lang="en-US" sz="2400" dirty="0"/>
              <a:t>Bank Authorization </a:t>
            </a:r>
            <a:r>
              <a:rPr lang="en-US" sz="2400" dirty="0" smtClean="0"/>
              <a:t>form</a:t>
            </a:r>
          </a:p>
          <a:p>
            <a:pPr marL="2171700" lvl="4" indent="-342900">
              <a:buFont typeface="Arial" panose="020B0604020202020204" pitchFamily="34" charset="0"/>
              <a:buChar char="•"/>
            </a:pPr>
            <a:r>
              <a:rPr lang="en-US" sz="2400" dirty="0" smtClean="0"/>
              <a:t>Must </a:t>
            </a:r>
            <a:r>
              <a:rPr lang="en-US" sz="2400" dirty="0"/>
              <a:t>have Wet Signatures by all members on the </a:t>
            </a:r>
            <a:r>
              <a:rPr lang="en-US" sz="2400" dirty="0" smtClean="0"/>
              <a:t>form.</a:t>
            </a:r>
            <a:endParaRPr lang="en-US" sz="2400" dirty="0"/>
          </a:p>
          <a:p>
            <a:pPr marL="2171700" lvl="4" indent="-342900">
              <a:buFont typeface="Arial" panose="020B0604020202020204" pitchFamily="34" charset="0"/>
              <a:buChar char="•"/>
            </a:pPr>
            <a:r>
              <a:rPr lang="en-US" sz="2400" dirty="0"/>
              <a:t>Account name must match the UA name on the current </a:t>
            </a:r>
            <a:r>
              <a:rPr lang="en-US" sz="2400" dirty="0" smtClean="0"/>
              <a:t>account.</a:t>
            </a:r>
            <a:endParaRPr lang="en-US" sz="2400" dirty="0"/>
          </a:p>
          <a:p>
            <a:pPr marL="2171700" lvl="4" indent="-342900">
              <a:buFont typeface="Arial" panose="020B0604020202020204" pitchFamily="34" charset="0"/>
              <a:buChar char="•"/>
            </a:pPr>
            <a:r>
              <a:rPr lang="en-US" sz="2400" dirty="0"/>
              <a:t>Failure to renew, will force the bank to close the </a:t>
            </a:r>
            <a:r>
              <a:rPr lang="en-US" sz="2400" dirty="0" smtClean="0"/>
              <a:t>account.</a:t>
            </a:r>
          </a:p>
          <a:p>
            <a:pPr marL="2171700" lvl="4" indent="-342900">
              <a:buFont typeface="Arial" panose="020B0604020202020204" pitchFamily="34" charset="0"/>
              <a:buChar char="•"/>
            </a:pPr>
            <a:r>
              <a:rPr lang="en-US" sz="2400" dirty="0" smtClean="0"/>
              <a:t>Bank will send a letter via mail, prior to closing the account.</a:t>
            </a:r>
          </a:p>
          <a:p>
            <a:pPr lvl="4"/>
            <a:endParaRPr lang="en-US" sz="2400" dirty="0" smtClean="0"/>
          </a:p>
          <a:p>
            <a:pPr marL="1714500" lvl="3" indent="-342900">
              <a:buFont typeface="Wingdings" panose="05000000000000000000" pitchFamily="2" charset="2"/>
              <a:buChar char="Ø"/>
            </a:pPr>
            <a:r>
              <a:rPr lang="en-US" sz="2400" dirty="0" smtClean="0"/>
              <a:t>Must </a:t>
            </a:r>
            <a:r>
              <a:rPr lang="en-US" sz="2400" dirty="0"/>
              <a:t>have a proof of insurance. </a:t>
            </a:r>
            <a:r>
              <a:rPr lang="en-US" sz="2400" dirty="0" smtClean="0"/>
              <a:t>Only exception is </a:t>
            </a:r>
            <a:r>
              <a:rPr lang="en-US" sz="2400" dirty="0"/>
              <a:t>if the PO has activities that involve only minimal risks of loss or damage, on behalf of the membership. Then a insurance waiver may </a:t>
            </a:r>
            <a:r>
              <a:rPr lang="en-US" sz="2400" dirty="0" smtClean="0"/>
              <a:t>apply and must be renewed yearly.</a:t>
            </a:r>
            <a:endParaRPr lang="en-US" sz="2400" dirty="0"/>
          </a:p>
          <a:p>
            <a:pPr lvl="4"/>
            <a:r>
              <a:rPr lang="en-US" sz="2400" dirty="0"/>
              <a:t>				</a:t>
            </a:r>
          </a:p>
          <a:p>
            <a:pPr lvl="2"/>
            <a:endParaRPr lang="en-US" sz="2400" dirty="0"/>
          </a:p>
        </p:txBody>
      </p:sp>
      <p:pic>
        <p:nvPicPr>
          <p:cNvPr id="7" name="Picture 6"/>
          <p:cNvPicPr>
            <a:picLocks noChangeAspect="1"/>
          </p:cNvPicPr>
          <p:nvPr/>
        </p:nvPicPr>
        <p:blipFill>
          <a:blip r:embed="rId2"/>
          <a:stretch>
            <a:fillRect/>
          </a:stretch>
        </p:blipFill>
        <p:spPr>
          <a:xfrm>
            <a:off x="441945" y="1291732"/>
            <a:ext cx="11211516" cy="60965"/>
          </a:xfrm>
          <a:prstGeom prst="rect">
            <a:avLst/>
          </a:prstGeom>
        </p:spPr>
      </p:pic>
      <p:sp>
        <p:nvSpPr>
          <p:cNvPr id="9" name="Rectangle 8"/>
          <p:cNvSpPr/>
          <p:nvPr/>
        </p:nvSpPr>
        <p:spPr>
          <a:xfrm>
            <a:off x="117566" y="522291"/>
            <a:ext cx="12922382" cy="769441"/>
          </a:xfrm>
          <a:prstGeom prst="rect">
            <a:avLst/>
          </a:prstGeom>
        </p:spPr>
        <p:txBody>
          <a:bodyPr wrap="square">
            <a:spAutoFit/>
          </a:bodyPr>
          <a:lstStyle/>
          <a:p>
            <a:r>
              <a:rPr lang="en-US" sz="4400" b="1" dirty="0" smtClean="0">
                <a:solidFill>
                  <a:srgbClr val="00297A"/>
                </a:solidFill>
              </a:rPr>
              <a:t>Official Organization’s Recurring Documents</a:t>
            </a:r>
            <a:endParaRPr lang="en-US" sz="4400" dirty="0"/>
          </a:p>
        </p:txBody>
      </p:sp>
    </p:spTree>
    <p:extLst>
      <p:ext uri="{BB962C8B-B14F-4D97-AF65-F5344CB8AC3E}">
        <p14:creationId xmlns:p14="http://schemas.microsoft.com/office/powerpoint/2010/main" val="3061643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15882"/>
          </a:xfrm>
          <a:prstGeom prst="rect">
            <a:avLst/>
          </a:prstGeom>
        </p:spPr>
        <p:txBody>
          <a:bodyPr wrap="square">
            <a:spAutoFit/>
          </a:bodyPr>
          <a:lstStyle/>
          <a:p>
            <a:pPr algn="ctr"/>
            <a:endParaRPr lang="en-US" sz="4000" b="1" dirty="0">
              <a:solidFill>
                <a:srgbClr val="00297A"/>
              </a:solidFill>
            </a:endParaRPr>
          </a:p>
          <a:p>
            <a:pPr algn="ctr"/>
            <a:r>
              <a:rPr lang="en-US" sz="3600" b="1" dirty="0">
                <a:solidFill>
                  <a:srgbClr val="003296"/>
                </a:solidFill>
                <a:latin typeface="Adobe Gothic Std B" panose="020B0800000000000000" pitchFamily="34" charset="-128"/>
                <a:ea typeface="Adobe Gothic Std B" panose="020B0800000000000000" pitchFamily="34" charset="-128"/>
              </a:rPr>
              <a:t/>
            </a:r>
            <a:br>
              <a:rPr lang="en-US" sz="3600" b="1" dirty="0">
                <a:solidFill>
                  <a:srgbClr val="003296"/>
                </a:solidFill>
                <a:latin typeface="Adobe Gothic Std B" panose="020B0800000000000000" pitchFamily="34" charset="-128"/>
                <a:ea typeface="Adobe Gothic Std B" panose="020B0800000000000000" pitchFamily="34" charset="-128"/>
              </a:rPr>
            </a:br>
            <a:endParaRPr lang="en-US" sz="3600" dirty="0"/>
          </a:p>
        </p:txBody>
      </p:sp>
      <p:sp>
        <p:nvSpPr>
          <p:cNvPr id="3" name="TextBox 2"/>
          <p:cNvSpPr txBox="1"/>
          <p:nvPr/>
        </p:nvSpPr>
        <p:spPr>
          <a:xfrm>
            <a:off x="383788" y="1102578"/>
            <a:ext cx="11327829" cy="5078313"/>
          </a:xfrm>
          <a:prstGeom prst="rect">
            <a:avLst/>
          </a:prstGeom>
          <a:noFill/>
        </p:spPr>
        <p:txBody>
          <a:bodyPr wrap="square" rtlCol="0">
            <a:spAutoFit/>
          </a:bodyPr>
          <a:lstStyle/>
          <a:p>
            <a:pPr lvl="3"/>
            <a:endParaRPr lang="en-US" sz="2800" dirty="0"/>
          </a:p>
          <a:p>
            <a:pPr marL="742950" lvl="1" indent="-285750">
              <a:buFont typeface="Wingdings" panose="05000000000000000000" pitchFamily="2" charset="2"/>
              <a:buChar char="v"/>
            </a:pPr>
            <a:r>
              <a:rPr lang="en-US" sz="2800" dirty="0"/>
              <a:t>  </a:t>
            </a:r>
            <a:r>
              <a:rPr lang="en-US" sz="2800" b="1" dirty="0" smtClean="0"/>
              <a:t>Official Organization’s in alternate years </a:t>
            </a:r>
          </a:p>
          <a:p>
            <a:pPr lvl="1"/>
            <a:endParaRPr lang="en-US" sz="2800" b="1" dirty="0"/>
          </a:p>
          <a:p>
            <a:pPr marL="1714500" lvl="3" indent="-342900">
              <a:buFont typeface="Wingdings" panose="05000000000000000000" pitchFamily="2" charset="2"/>
              <a:buChar char="Ø"/>
            </a:pPr>
            <a:r>
              <a:rPr lang="en-US" sz="2400" dirty="0" smtClean="0"/>
              <a:t>Bylaws (Signed by at least the current President)</a:t>
            </a:r>
          </a:p>
          <a:p>
            <a:pPr lvl="3"/>
            <a:endParaRPr lang="en-US" sz="2400" dirty="0"/>
          </a:p>
          <a:p>
            <a:pPr marL="1714500" lvl="3" indent="-342900">
              <a:buFont typeface="Wingdings" panose="05000000000000000000" pitchFamily="2" charset="2"/>
              <a:buChar char="Ø"/>
            </a:pPr>
            <a:r>
              <a:rPr lang="en-US" sz="2400" dirty="0" smtClean="0"/>
              <a:t>Constitution (Signed by as least the current President)</a:t>
            </a:r>
          </a:p>
          <a:p>
            <a:pPr lvl="4"/>
            <a:endParaRPr lang="en-US" sz="2400" dirty="0" smtClean="0"/>
          </a:p>
          <a:p>
            <a:pPr marL="1714500" lvl="3" indent="-342900">
              <a:buFont typeface="Wingdings" panose="05000000000000000000" pitchFamily="2" charset="2"/>
              <a:buChar char="Ø"/>
            </a:pPr>
            <a:r>
              <a:rPr lang="en-US" sz="2400" dirty="0" smtClean="0"/>
              <a:t>Recharter Letter</a:t>
            </a:r>
            <a:endParaRPr lang="en-US" sz="2400" dirty="0"/>
          </a:p>
          <a:p>
            <a:pPr marL="2171700" lvl="4" indent="-342900">
              <a:buFont typeface="Arial" panose="020B0604020202020204" pitchFamily="34" charset="0"/>
              <a:buChar char="•"/>
            </a:pPr>
            <a:r>
              <a:rPr lang="en-US" sz="2400" dirty="0" smtClean="0"/>
              <a:t>Fill out the name of the organization.</a:t>
            </a:r>
          </a:p>
          <a:p>
            <a:pPr marL="2171700" lvl="4" indent="-342900">
              <a:buFont typeface="Arial" panose="020B0604020202020204" pitchFamily="34" charset="0"/>
              <a:buChar char="•"/>
            </a:pPr>
            <a:r>
              <a:rPr lang="en-US" sz="2400" dirty="0" smtClean="0"/>
              <a:t>Email to PO’s office.</a:t>
            </a:r>
          </a:p>
          <a:p>
            <a:pPr marL="2171700" lvl="4" indent="-342900">
              <a:buFont typeface="Arial" panose="020B0604020202020204" pitchFamily="34" charset="0"/>
              <a:buChar char="•"/>
            </a:pPr>
            <a:r>
              <a:rPr lang="en-US" sz="2400" dirty="0" smtClean="0"/>
              <a:t>Can take up to 14 business days for approval from MSG CC.</a:t>
            </a:r>
          </a:p>
          <a:p>
            <a:pPr marL="2171700" lvl="4" indent="-342900">
              <a:buFont typeface="Arial" panose="020B0604020202020204" pitchFamily="34" charset="0"/>
              <a:buChar char="•"/>
            </a:pPr>
            <a:r>
              <a:rPr lang="en-US" sz="2400" dirty="0" smtClean="0"/>
              <a:t>An approved copy will be sent back to PO.</a:t>
            </a:r>
            <a:r>
              <a:rPr lang="en-US" sz="2400" dirty="0"/>
              <a:t>				</a:t>
            </a:r>
          </a:p>
          <a:p>
            <a:pPr lvl="2"/>
            <a:endParaRPr lang="en-US" sz="2400" dirty="0"/>
          </a:p>
        </p:txBody>
      </p:sp>
      <p:pic>
        <p:nvPicPr>
          <p:cNvPr id="7" name="Picture 6"/>
          <p:cNvPicPr>
            <a:picLocks noChangeAspect="1"/>
          </p:cNvPicPr>
          <p:nvPr/>
        </p:nvPicPr>
        <p:blipFill>
          <a:blip r:embed="rId2"/>
          <a:stretch>
            <a:fillRect/>
          </a:stretch>
        </p:blipFill>
        <p:spPr>
          <a:xfrm>
            <a:off x="441945" y="1291732"/>
            <a:ext cx="11211516" cy="60965"/>
          </a:xfrm>
          <a:prstGeom prst="rect">
            <a:avLst/>
          </a:prstGeom>
        </p:spPr>
      </p:pic>
      <p:sp>
        <p:nvSpPr>
          <p:cNvPr id="9" name="Rectangle 8"/>
          <p:cNvSpPr/>
          <p:nvPr/>
        </p:nvSpPr>
        <p:spPr>
          <a:xfrm>
            <a:off x="117566" y="522291"/>
            <a:ext cx="12922382" cy="769441"/>
          </a:xfrm>
          <a:prstGeom prst="rect">
            <a:avLst/>
          </a:prstGeom>
        </p:spPr>
        <p:txBody>
          <a:bodyPr wrap="square">
            <a:spAutoFit/>
          </a:bodyPr>
          <a:lstStyle/>
          <a:p>
            <a:r>
              <a:rPr lang="en-US" sz="4400" b="1" dirty="0" smtClean="0">
                <a:solidFill>
                  <a:srgbClr val="00297A"/>
                </a:solidFill>
              </a:rPr>
              <a:t>Official Organization’s Recurring </a:t>
            </a:r>
            <a:r>
              <a:rPr lang="en-US" sz="4400" b="1" dirty="0" err="1" smtClean="0">
                <a:solidFill>
                  <a:srgbClr val="00297A"/>
                </a:solidFill>
              </a:rPr>
              <a:t>Cont</a:t>
            </a:r>
            <a:r>
              <a:rPr lang="en-US" sz="4400" b="1" dirty="0" smtClean="0">
                <a:solidFill>
                  <a:srgbClr val="00297A"/>
                </a:solidFill>
              </a:rPr>
              <a:t>…</a:t>
            </a:r>
            <a:endParaRPr lang="en-US" sz="4400" dirty="0"/>
          </a:p>
        </p:txBody>
      </p:sp>
    </p:spTree>
    <p:extLst>
      <p:ext uri="{BB962C8B-B14F-4D97-AF65-F5344CB8AC3E}">
        <p14:creationId xmlns:p14="http://schemas.microsoft.com/office/powerpoint/2010/main" val="19348644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DE1963D2E3EF48B942742CF8C1C212" ma:contentTypeVersion="10" ma:contentTypeDescription="Create a new document." ma:contentTypeScope="" ma:versionID="8baa81114cd322ea2a61beec5e049b97">
  <xsd:schema xmlns:xsd="http://www.w3.org/2001/XMLSchema" xmlns:xs="http://www.w3.org/2001/XMLSchema" xmlns:p="http://schemas.microsoft.com/office/2006/metadata/properties" xmlns:ns3="60856228-c527-4737-916f-f848fcc49348" xmlns:ns4="a251de9e-27ab-483a-ac74-1b3856b51251" targetNamespace="http://schemas.microsoft.com/office/2006/metadata/properties" ma:root="true" ma:fieldsID="c4766b52bcdae12a010f627df9a3fc08" ns3:_="" ns4:_="">
    <xsd:import namespace="60856228-c527-4737-916f-f848fcc49348"/>
    <xsd:import namespace="a251de9e-27ab-483a-ac74-1b3856b5125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56228-c527-4737-916f-f848fcc49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51de9e-27ab-483a-ac74-1b3856b5125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8EFA8-D93D-40CB-968F-5C8802B4C9C4}">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251de9e-27ab-483a-ac74-1b3856b51251"/>
    <ds:schemaRef ds:uri="60856228-c527-4737-916f-f848fcc49348"/>
    <ds:schemaRef ds:uri="http://www.w3.org/XML/1998/namespace"/>
  </ds:schemaRefs>
</ds:datastoreItem>
</file>

<file path=customXml/itemProps2.xml><?xml version="1.0" encoding="utf-8"?>
<ds:datastoreItem xmlns:ds="http://schemas.openxmlformats.org/officeDocument/2006/customXml" ds:itemID="{020E0A6A-7267-4E27-BFDE-D1B7EE5E7339}">
  <ds:schemaRefs>
    <ds:schemaRef ds:uri="http://schemas.microsoft.com/sharepoint/v3/contenttype/forms"/>
  </ds:schemaRefs>
</ds:datastoreItem>
</file>

<file path=customXml/itemProps3.xml><?xml version="1.0" encoding="utf-8"?>
<ds:datastoreItem xmlns:ds="http://schemas.openxmlformats.org/officeDocument/2006/customXml" ds:itemID="{9E2EAE37-6C7E-4062-9C68-1E655A08D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56228-c527-4737-916f-f848fcc49348"/>
    <ds:schemaRef ds:uri="a251de9e-27ab-483a-ac74-1b3856b51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1115</TotalTime>
  <Words>1664</Words>
  <Application>Microsoft Office PowerPoint</Application>
  <PresentationFormat>Widescreen</PresentationFormat>
  <Paragraphs>217</Paragraphs>
  <Slides>25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Adobe Gothic Std B</vt:lpstr>
      <vt:lpstr>Aharoni</vt:lpstr>
      <vt:lpstr>Arial</vt:lpstr>
      <vt:lpstr>Calibri</vt:lpstr>
      <vt:lpstr>Calibri Light</vt:lpstr>
      <vt:lpstr>Constantia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Legal Issues and Private Organizations </vt:lpstr>
      <vt:lpstr>Private Organizations </vt:lpstr>
      <vt:lpstr>PO Charters- Requirements</vt:lpstr>
      <vt:lpstr>Sample Templates </vt:lpstr>
      <vt:lpstr>Let’s Talk About Insurance </vt:lpstr>
      <vt:lpstr>Sample Template</vt:lpstr>
      <vt:lpstr>Soliciting Donations </vt:lpstr>
      <vt:lpstr>Fundraising - CFC &amp; AFAF </vt:lpstr>
      <vt:lpstr>Fundraising During COVID-19</vt:lpstr>
      <vt:lpstr>PowerPoint Presentation</vt:lpstr>
      <vt:lpstr> Fundraising and the Commissary </vt:lpstr>
      <vt:lpstr>PowerPoint Presentation</vt:lpstr>
      <vt:lpstr> FOOD VENDOR KEY POINTS</vt:lpstr>
      <vt:lpstr> What Information is required on the Application?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ANKE BUCK</dc:title>
  <dc:creator>ENNIS, MATTHEW S NF-04 USAF USAFE 86 FSS/FSR</dc:creator>
  <cp:lastModifiedBy>CATHERINE JENNINGS</cp:lastModifiedBy>
  <cp:revision>53</cp:revision>
  <dcterms:created xsi:type="dcterms:W3CDTF">2018-07-24T12:22:17Z</dcterms:created>
  <dcterms:modified xsi:type="dcterms:W3CDTF">2021-04-29T09:59:10Z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0x0101005CDE1963D2E3EF48B942742CF8C1C212</vt:lpwstr>
  </property>
  <property fmtid="{D5CDD505-2E9C-101B-9397-08002B2CF9AE}" pid="3" name="_MarkAsFinal">
    <vt:bool>true</vt:bool>
  </property>
</Properties>
</file>